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y="6858000" cx="12192000"/>
  <p:notesSz cx="6858000" cy="9144000"/>
  <p:embeddedFontLst>
    <p:embeddedFont>
      <p:font typeface="Libre Franklin"/>
      <p:regular r:id="rId45"/>
      <p:bold r:id="rId46"/>
      <p:italic r:id="rId47"/>
      <p:boldItalic r:id="rId48"/>
    </p:embeddedFont>
    <p:embeddedFont>
      <p:font typeface="Franklin Gothic"/>
      <p:bold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gCnzxFmy9jlBfxp5+JVGqeHWjM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font" Target="fonts/LibreFranklin-bold.fntdata"/><Relationship Id="rId45" Type="http://schemas.openxmlformats.org/officeDocument/2006/relationships/font" Target="fonts/LibreFranklin-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LibreFranklin-boldItalic.fntdata"/><Relationship Id="rId47" Type="http://schemas.openxmlformats.org/officeDocument/2006/relationships/font" Target="fonts/LibreFranklin-italic.fntdata"/><Relationship Id="rId49" Type="http://schemas.openxmlformats.org/officeDocument/2006/relationships/font" Target="fonts/FranklinGothic-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15" name="Shape 15"/>
        <p:cNvGrpSpPr/>
        <p:nvPr/>
      </p:nvGrpSpPr>
      <p:grpSpPr>
        <a:xfrm>
          <a:off x="0" y="0"/>
          <a:ext cx="0" cy="0"/>
          <a:chOff x="0" y="0"/>
          <a:chExt cx="0" cy="0"/>
        </a:xfrm>
      </p:grpSpPr>
      <p:sp>
        <p:nvSpPr>
          <p:cNvPr id="16" name="Google Shape;16;p42"/>
          <p:cNvSpPr txBox="1"/>
          <p:nvPr>
            <p:ph type="ctrTitle"/>
          </p:nvPr>
        </p:nvSpPr>
        <p:spPr>
          <a:xfrm>
            <a:off x="6367054" y="2116182"/>
            <a:ext cx="5491571" cy="1514019"/>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6000"/>
              <a:buFont typeface="Franklin Gothic"/>
              <a:buNone/>
              <a:defRPr b="1" i="0" sz="60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grpSp>
        <p:nvGrpSpPr>
          <p:cNvPr id="17" name="Google Shape;17;p42"/>
          <p:cNvGrpSpPr/>
          <p:nvPr/>
        </p:nvGrpSpPr>
        <p:grpSpPr>
          <a:xfrm>
            <a:off x="1" y="758752"/>
            <a:ext cx="6099248" cy="6099248"/>
            <a:chOff x="0" y="12289"/>
            <a:chExt cx="3550" cy="3551"/>
          </a:xfrm>
        </p:grpSpPr>
        <p:sp>
          <p:nvSpPr>
            <p:cNvPr id="18" name="Google Shape;18;p42"/>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9" name="Google Shape;19;p42"/>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0" name="Google Shape;20;p42"/>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21" name="Google Shape;21;p42"/>
          <p:cNvSpPr txBox="1"/>
          <p:nvPr>
            <p:ph idx="1" type="body"/>
          </p:nvPr>
        </p:nvSpPr>
        <p:spPr>
          <a:xfrm>
            <a:off x="6367055" y="4549553"/>
            <a:ext cx="5491570" cy="9533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lt2"/>
              </a:buClr>
              <a:buSzPts val="1800"/>
              <a:buNone/>
              <a:defRPr b="0" i="0" sz="1800">
                <a:solidFill>
                  <a:schemeClr val="lt2"/>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22" name="Google Shape;22;p42"/>
          <p:cNvCxnSpPr/>
          <p:nvPr/>
        </p:nvCxnSpPr>
        <p:spPr>
          <a:xfrm>
            <a:off x="6367055" y="4252111"/>
            <a:ext cx="2133600" cy="3992"/>
          </a:xfrm>
          <a:prstGeom prst="straightConnector1">
            <a:avLst/>
          </a:prstGeom>
          <a:noFill/>
          <a:ln cap="flat" cmpd="sng" w="101600">
            <a:solidFill>
              <a:schemeClr val="lt2"/>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
  <p:cSld name="Timeline ">
    <p:spTree>
      <p:nvGrpSpPr>
        <p:cNvPr id="129" name="Shape 129"/>
        <p:cNvGrpSpPr/>
        <p:nvPr/>
      </p:nvGrpSpPr>
      <p:grpSpPr>
        <a:xfrm>
          <a:off x="0" y="0"/>
          <a:ext cx="0" cy="0"/>
          <a:chOff x="0" y="0"/>
          <a:chExt cx="0" cy="0"/>
        </a:xfrm>
      </p:grpSpPr>
      <p:cxnSp>
        <p:nvCxnSpPr>
          <p:cNvPr id="130" name="Google Shape;130;p51"/>
          <p:cNvCxnSpPr/>
          <p:nvPr/>
        </p:nvCxnSpPr>
        <p:spPr>
          <a:xfrm flipH="1">
            <a:off x="1045959" y="2213783"/>
            <a:ext cx="2136" cy="1828800"/>
          </a:xfrm>
          <a:prstGeom prst="straightConnector1">
            <a:avLst/>
          </a:prstGeom>
          <a:noFill/>
          <a:ln cap="flat" cmpd="sng" w="165100">
            <a:solidFill>
              <a:schemeClr val="accent6"/>
            </a:solidFill>
            <a:prstDash val="solid"/>
            <a:miter lim="800000"/>
            <a:headEnd len="sm" w="sm" type="none"/>
            <a:tailEnd len="sm" w="sm" type="none"/>
          </a:ln>
        </p:spPr>
      </p:cxnSp>
      <p:cxnSp>
        <p:nvCxnSpPr>
          <p:cNvPr id="131" name="Google Shape;131;p51"/>
          <p:cNvCxnSpPr/>
          <p:nvPr/>
        </p:nvCxnSpPr>
        <p:spPr>
          <a:xfrm flipH="1">
            <a:off x="6180493" y="2213783"/>
            <a:ext cx="11102" cy="1828800"/>
          </a:xfrm>
          <a:prstGeom prst="straightConnector1">
            <a:avLst/>
          </a:prstGeom>
          <a:noFill/>
          <a:ln cap="flat" cmpd="sng" w="165100">
            <a:solidFill>
              <a:schemeClr val="accent6"/>
            </a:solidFill>
            <a:prstDash val="solid"/>
            <a:miter lim="800000"/>
            <a:headEnd len="sm" w="sm" type="none"/>
            <a:tailEnd len="sm" w="sm" type="none"/>
          </a:ln>
        </p:spPr>
      </p:cxnSp>
      <p:cxnSp>
        <p:nvCxnSpPr>
          <p:cNvPr id="132" name="Google Shape;132;p51"/>
          <p:cNvCxnSpPr/>
          <p:nvPr/>
        </p:nvCxnSpPr>
        <p:spPr>
          <a:xfrm flipH="1">
            <a:off x="8745623" y="3904712"/>
            <a:ext cx="2136" cy="1828800"/>
          </a:xfrm>
          <a:prstGeom prst="straightConnector1">
            <a:avLst/>
          </a:prstGeom>
          <a:noFill/>
          <a:ln cap="flat" cmpd="sng" w="165100">
            <a:solidFill>
              <a:schemeClr val="accent6"/>
            </a:solidFill>
            <a:prstDash val="solid"/>
            <a:miter lim="800000"/>
            <a:headEnd len="sm" w="sm" type="none"/>
            <a:tailEnd len="sm" w="sm" type="none"/>
          </a:ln>
        </p:spPr>
      </p:cxnSp>
      <p:cxnSp>
        <p:nvCxnSpPr>
          <p:cNvPr id="133" name="Google Shape;133;p51"/>
          <p:cNvCxnSpPr/>
          <p:nvPr/>
        </p:nvCxnSpPr>
        <p:spPr>
          <a:xfrm flipH="1">
            <a:off x="3611089" y="3895941"/>
            <a:ext cx="2136" cy="1828800"/>
          </a:xfrm>
          <a:prstGeom prst="straightConnector1">
            <a:avLst/>
          </a:prstGeom>
          <a:noFill/>
          <a:ln cap="flat" cmpd="sng" w="165100">
            <a:solidFill>
              <a:schemeClr val="accent6"/>
            </a:solidFill>
            <a:prstDash val="solid"/>
            <a:miter lim="800000"/>
            <a:headEnd len="sm" w="sm" type="none"/>
            <a:tailEnd len="sm" w="sm" type="none"/>
          </a:ln>
        </p:spPr>
      </p:cxnSp>
      <p:sp>
        <p:nvSpPr>
          <p:cNvPr id="134" name="Google Shape;134;p51"/>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51"/>
          <p:cNvSpPr txBox="1"/>
          <p:nvPr>
            <p:ph idx="1" type="body"/>
          </p:nvPr>
        </p:nvSpPr>
        <p:spPr>
          <a:xfrm>
            <a:off x="1296955" y="2934856"/>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6" name="Google Shape;136;p51"/>
          <p:cNvSpPr txBox="1"/>
          <p:nvPr>
            <p:ph idx="2" type="body"/>
          </p:nvPr>
        </p:nvSpPr>
        <p:spPr>
          <a:xfrm>
            <a:off x="1296955" y="2568686"/>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7" name="Google Shape;137;p51"/>
          <p:cNvSpPr txBox="1"/>
          <p:nvPr>
            <p:ph idx="3" type="body"/>
          </p:nvPr>
        </p:nvSpPr>
        <p:spPr>
          <a:xfrm>
            <a:off x="3897799" y="5087328"/>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8" name="Google Shape;138;p51"/>
          <p:cNvSpPr txBox="1"/>
          <p:nvPr>
            <p:ph idx="4" type="body"/>
          </p:nvPr>
        </p:nvSpPr>
        <p:spPr>
          <a:xfrm>
            <a:off x="3897799" y="4701908"/>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sz="1800">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9" name="Google Shape;139;p51"/>
          <p:cNvSpPr txBox="1"/>
          <p:nvPr>
            <p:ph idx="5" type="body"/>
          </p:nvPr>
        </p:nvSpPr>
        <p:spPr>
          <a:xfrm>
            <a:off x="9001711" y="5087328"/>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0" name="Google Shape;140;p51"/>
          <p:cNvSpPr txBox="1"/>
          <p:nvPr>
            <p:ph idx="6" type="body"/>
          </p:nvPr>
        </p:nvSpPr>
        <p:spPr>
          <a:xfrm>
            <a:off x="9001711" y="4701908"/>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sz="1800">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1" name="Google Shape;141;p51"/>
          <p:cNvSpPr txBox="1"/>
          <p:nvPr>
            <p:ph idx="7" type="body"/>
          </p:nvPr>
        </p:nvSpPr>
        <p:spPr>
          <a:xfrm>
            <a:off x="6438143" y="2934856"/>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2" name="Google Shape;142;p51"/>
          <p:cNvSpPr txBox="1"/>
          <p:nvPr>
            <p:ph idx="8" type="body"/>
          </p:nvPr>
        </p:nvSpPr>
        <p:spPr>
          <a:xfrm>
            <a:off x="6438143" y="2568686"/>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143" name="Google Shape;143;p51"/>
          <p:cNvCxnSpPr/>
          <p:nvPr/>
        </p:nvCxnSpPr>
        <p:spPr>
          <a:xfrm>
            <a:off x="967689" y="3968780"/>
            <a:ext cx="10275477" cy="0"/>
          </a:xfrm>
          <a:prstGeom prst="straightConnector1">
            <a:avLst/>
          </a:prstGeom>
          <a:noFill/>
          <a:ln cap="flat" cmpd="sng" w="165100">
            <a:solidFill>
              <a:schemeClr val="accent3"/>
            </a:solidFill>
            <a:prstDash val="solid"/>
            <a:miter lim="800000"/>
            <a:headEnd len="sm" w="sm" type="none"/>
            <a:tailEnd len="sm" w="sm" type="none"/>
          </a:ln>
        </p:spPr>
      </p:cxnSp>
      <p:sp>
        <p:nvSpPr>
          <p:cNvPr id="144" name="Google Shape;144;p51"/>
          <p:cNvSpPr/>
          <p:nvPr/>
        </p:nvSpPr>
        <p:spPr>
          <a:xfrm>
            <a:off x="964323" y="3883241"/>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5" name="Google Shape;145;p51"/>
          <p:cNvSpPr/>
          <p:nvPr/>
        </p:nvSpPr>
        <p:spPr>
          <a:xfrm>
            <a:off x="3531590" y="3892012"/>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6" name="Google Shape;146;p51"/>
          <p:cNvSpPr/>
          <p:nvPr/>
        </p:nvSpPr>
        <p:spPr>
          <a:xfrm>
            <a:off x="6098857" y="3883241"/>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7" name="Google Shape;147;p51"/>
          <p:cNvSpPr/>
          <p:nvPr/>
        </p:nvSpPr>
        <p:spPr>
          <a:xfrm>
            <a:off x="8666124" y="3892012"/>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8" name="Google Shape;148;p51"/>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51"/>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51"/>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3768">
          <p15:clr>
            <a:srgbClr val="FBAE40"/>
          </p15:clr>
        </p15:guide>
        <p15:guide id="9" orient="horz" pos="552">
          <p15:clr>
            <a:srgbClr val="FBAE40"/>
          </p15:clr>
        </p15:guide>
        <p15:guide id="10" orient="horz" pos="1512">
          <p15:clr>
            <a:srgbClr val="FBAE40"/>
          </p15:clr>
        </p15:guide>
        <p15:guide id="11" orient="horz" pos="283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
  <p:cSld name="2 Col">
    <p:spTree>
      <p:nvGrpSpPr>
        <p:cNvPr id="151" name="Shape 151"/>
        <p:cNvGrpSpPr/>
        <p:nvPr/>
      </p:nvGrpSpPr>
      <p:grpSpPr>
        <a:xfrm>
          <a:off x="0" y="0"/>
          <a:ext cx="0" cy="0"/>
          <a:chOff x="0" y="0"/>
          <a:chExt cx="0" cy="0"/>
        </a:xfrm>
      </p:grpSpPr>
      <p:grpSp>
        <p:nvGrpSpPr>
          <p:cNvPr id="152" name="Google Shape;152;p52"/>
          <p:cNvGrpSpPr/>
          <p:nvPr/>
        </p:nvGrpSpPr>
        <p:grpSpPr>
          <a:xfrm flipH="1" rot="5400000">
            <a:off x="0" y="3900132"/>
            <a:ext cx="2959226" cy="2959226"/>
            <a:chOff x="0" y="12289"/>
            <a:chExt cx="3550" cy="3551"/>
          </a:xfrm>
        </p:grpSpPr>
        <p:sp>
          <p:nvSpPr>
            <p:cNvPr id="153" name="Google Shape;153;p52"/>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54" name="Google Shape;154;p52"/>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55" name="Google Shape;155;p52"/>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56" name="Google Shape;156;p52"/>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57" name="Google Shape;157;p52"/>
          <p:cNvCxnSpPr/>
          <p:nvPr/>
        </p:nvCxnSpPr>
        <p:spPr>
          <a:xfrm>
            <a:off x="9525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58" name="Google Shape;158;p52"/>
          <p:cNvSpPr txBox="1"/>
          <p:nvPr>
            <p:ph idx="1" type="body"/>
          </p:nvPr>
        </p:nvSpPr>
        <p:spPr>
          <a:xfrm>
            <a:off x="964023" y="2300984"/>
            <a:ext cx="4827178"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59" name="Google Shape;159;p52"/>
          <p:cNvSpPr txBox="1"/>
          <p:nvPr>
            <p:ph idx="2" type="body"/>
          </p:nvPr>
        </p:nvSpPr>
        <p:spPr>
          <a:xfrm>
            <a:off x="6362700" y="2300984"/>
            <a:ext cx="4764829"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60" name="Google Shape;160;p52"/>
          <p:cNvSpPr txBox="1"/>
          <p:nvPr>
            <p:ph idx="3" type="body"/>
          </p:nvPr>
        </p:nvSpPr>
        <p:spPr>
          <a:xfrm>
            <a:off x="964023" y="2799146"/>
            <a:ext cx="4827178"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61" name="Google Shape;161;p52"/>
          <p:cNvSpPr txBox="1"/>
          <p:nvPr>
            <p:ph idx="4" type="body"/>
          </p:nvPr>
        </p:nvSpPr>
        <p:spPr>
          <a:xfrm>
            <a:off x="6362700" y="2799146"/>
            <a:ext cx="4756241"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162" name="Google Shape;162;p52"/>
          <p:cNvCxnSpPr/>
          <p:nvPr/>
        </p:nvCxnSpPr>
        <p:spPr>
          <a:xfrm>
            <a:off x="63627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63" name="Google Shape;163;p52"/>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52"/>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52"/>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
  <p:cSld name="3 col">
    <p:spTree>
      <p:nvGrpSpPr>
        <p:cNvPr id="166" name="Shape 166"/>
        <p:cNvGrpSpPr/>
        <p:nvPr/>
      </p:nvGrpSpPr>
      <p:grpSpPr>
        <a:xfrm>
          <a:off x="0" y="0"/>
          <a:ext cx="0" cy="0"/>
          <a:chOff x="0" y="0"/>
          <a:chExt cx="0" cy="0"/>
        </a:xfrm>
      </p:grpSpPr>
      <p:grpSp>
        <p:nvGrpSpPr>
          <p:cNvPr id="167" name="Google Shape;167;p53"/>
          <p:cNvGrpSpPr/>
          <p:nvPr/>
        </p:nvGrpSpPr>
        <p:grpSpPr>
          <a:xfrm flipH="1" rot="5400000">
            <a:off x="0" y="3900132"/>
            <a:ext cx="2959226" cy="2959226"/>
            <a:chOff x="0" y="12289"/>
            <a:chExt cx="3550" cy="3551"/>
          </a:xfrm>
        </p:grpSpPr>
        <p:sp>
          <p:nvSpPr>
            <p:cNvPr id="168" name="Google Shape;168;p53"/>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69" name="Google Shape;169;p53"/>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70" name="Google Shape;170;p53"/>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71" name="Google Shape;171;p53"/>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72" name="Google Shape;172;p53"/>
          <p:cNvCxnSpPr/>
          <p:nvPr/>
        </p:nvCxnSpPr>
        <p:spPr>
          <a:xfrm>
            <a:off x="9525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73" name="Google Shape;173;p53"/>
          <p:cNvSpPr txBox="1"/>
          <p:nvPr>
            <p:ph idx="1" type="body"/>
          </p:nvPr>
        </p:nvSpPr>
        <p:spPr>
          <a:xfrm>
            <a:off x="952500" y="2300156"/>
            <a:ext cx="3036477"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4" name="Google Shape;174;p53"/>
          <p:cNvSpPr txBox="1"/>
          <p:nvPr>
            <p:ph idx="2" type="body"/>
          </p:nvPr>
        </p:nvSpPr>
        <p:spPr>
          <a:xfrm>
            <a:off x="952500" y="2799146"/>
            <a:ext cx="3036477"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75" name="Google Shape;175;p53"/>
          <p:cNvSpPr txBox="1"/>
          <p:nvPr>
            <p:ph idx="3" type="body"/>
          </p:nvPr>
        </p:nvSpPr>
        <p:spPr>
          <a:xfrm>
            <a:off x="4569372" y="2300156"/>
            <a:ext cx="3036477"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6" name="Google Shape;176;p53"/>
          <p:cNvSpPr txBox="1"/>
          <p:nvPr>
            <p:ph idx="4" type="body"/>
          </p:nvPr>
        </p:nvSpPr>
        <p:spPr>
          <a:xfrm>
            <a:off x="4569372" y="2799146"/>
            <a:ext cx="3050628"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77" name="Google Shape;177;p53"/>
          <p:cNvSpPr txBox="1"/>
          <p:nvPr>
            <p:ph idx="5" type="body"/>
          </p:nvPr>
        </p:nvSpPr>
        <p:spPr>
          <a:xfrm>
            <a:off x="8187017" y="2300156"/>
            <a:ext cx="3036477"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8" name="Google Shape;178;p53"/>
          <p:cNvSpPr txBox="1"/>
          <p:nvPr>
            <p:ph idx="6" type="body"/>
          </p:nvPr>
        </p:nvSpPr>
        <p:spPr>
          <a:xfrm>
            <a:off x="8187017" y="2799146"/>
            <a:ext cx="3036477"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179" name="Google Shape;179;p53"/>
          <p:cNvCxnSpPr/>
          <p:nvPr/>
        </p:nvCxnSpPr>
        <p:spPr>
          <a:xfrm>
            <a:off x="4569372" y="1939108"/>
            <a:ext cx="2133600" cy="3992"/>
          </a:xfrm>
          <a:prstGeom prst="straightConnector1">
            <a:avLst/>
          </a:prstGeom>
          <a:noFill/>
          <a:ln cap="flat" cmpd="sng" w="101600">
            <a:solidFill>
              <a:schemeClr val="lt2"/>
            </a:solidFill>
            <a:prstDash val="solid"/>
            <a:miter lim="800000"/>
            <a:headEnd len="sm" w="sm" type="none"/>
            <a:tailEnd len="sm" w="sm" type="none"/>
          </a:ln>
        </p:spPr>
      </p:cxnSp>
      <p:cxnSp>
        <p:nvCxnSpPr>
          <p:cNvPr id="180" name="Google Shape;180;p53"/>
          <p:cNvCxnSpPr/>
          <p:nvPr/>
        </p:nvCxnSpPr>
        <p:spPr>
          <a:xfrm>
            <a:off x="8187017"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81" name="Google Shape;181;p53"/>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53"/>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53"/>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520">
          <p15:clr>
            <a:srgbClr val="FBAE40"/>
          </p15:clr>
        </p15:guide>
        <p15:guide id="4" pos="5160">
          <p15:clr>
            <a:srgbClr val="FBAE40"/>
          </p15:clr>
        </p15:guide>
        <p15:guide id="5" orient="horz" pos="1224">
          <p15:clr>
            <a:srgbClr val="FBAE40"/>
          </p15:clr>
        </p15:guide>
        <p15:guide id="6" orient="horz" pos="1440">
          <p15:clr>
            <a:srgbClr val="FBAE40"/>
          </p15:clr>
        </p15:guide>
        <p15:guide id="7" orient="horz" pos="552">
          <p15:clr>
            <a:srgbClr val="FBAE40"/>
          </p15:clr>
        </p15:guide>
        <p15:guide id="8" pos="4800">
          <p15:clr>
            <a:srgbClr val="FBAE40"/>
          </p15:clr>
        </p15:guide>
        <p15:guide id="9" pos="2880">
          <p15:clr>
            <a:srgbClr val="FBAE40"/>
          </p15:clr>
        </p15:guide>
        <p15:guide id="10" orient="horz" pos="17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mmary ">
  <p:cSld name="Summary ">
    <p:spTree>
      <p:nvGrpSpPr>
        <p:cNvPr id="184" name="Shape 184"/>
        <p:cNvGrpSpPr/>
        <p:nvPr/>
      </p:nvGrpSpPr>
      <p:grpSpPr>
        <a:xfrm>
          <a:off x="0" y="0"/>
          <a:ext cx="0" cy="0"/>
          <a:chOff x="0" y="0"/>
          <a:chExt cx="0" cy="0"/>
        </a:xfrm>
      </p:grpSpPr>
      <p:sp>
        <p:nvSpPr>
          <p:cNvPr id="185" name="Google Shape;185;p54"/>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86" name="Google Shape;186;p54"/>
          <p:cNvCxnSpPr/>
          <p:nvPr/>
        </p:nvCxnSpPr>
        <p:spPr>
          <a:xfrm>
            <a:off x="9525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87" name="Google Shape;187;p54"/>
          <p:cNvSpPr txBox="1"/>
          <p:nvPr>
            <p:ph idx="1" type="body"/>
          </p:nvPr>
        </p:nvSpPr>
        <p:spPr>
          <a:xfrm>
            <a:off x="952500" y="2656904"/>
            <a:ext cx="4838700" cy="57431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grpSp>
        <p:nvGrpSpPr>
          <p:cNvPr id="188" name="Google Shape;188;p54"/>
          <p:cNvGrpSpPr/>
          <p:nvPr/>
        </p:nvGrpSpPr>
        <p:grpSpPr>
          <a:xfrm rot="10800000">
            <a:off x="8870040" y="0"/>
            <a:ext cx="3325208" cy="3325208"/>
            <a:chOff x="0" y="12289"/>
            <a:chExt cx="3550" cy="3551"/>
          </a:xfrm>
        </p:grpSpPr>
        <p:sp>
          <p:nvSpPr>
            <p:cNvPr id="189" name="Google Shape;189;p54"/>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90" name="Google Shape;190;p54"/>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91" name="Google Shape;191;p54"/>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92" name="Google Shape;192;p54"/>
          <p:cNvSpPr txBox="1"/>
          <p:nvPr>
            <p:ph idx="2" type="body"/>
          </p:nvPr>
        </p:nvSpPr>
        <p:spPr>
          <a:xfrm>
            <a:off x="952500" y="2286000"/>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3" name="Google Shape;193;p54"/>
          <p:cNvSpPr txBox="1"/>
          <p:nvPr>
            <p:ph idx="3" type="body"/>
          </p:nvPr>
        </p:nvSpPr>
        <p:spPr>
          <a:xfrm>
            <a:off x="953655" y="3841846"/>
            <a:ext cx="4838700" cy="63675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4" name="Google Shape;194;p54"/>
          <p:cNvSpPr txBox="1"/>
          <p:nvPr>
            <p:ph idx="4" type="body"/>
          </p:nvPr>
        </p:nvSpPr>
        <p:spPr>
          <a:xfrm>
            <a:off x="953655" y="3470942"/>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5" name="Google Shape;195;p54"/>
          <p:cNvSpPr txBox="1"/>
          <p:nvPr>
            <p:ph idx="5" type="body"/>
          </p:nvPr>
        </p:nvSpPr>
        <p:spPr>
          <a:xfrm>
            <a:off x="952500" y="5017901"/>
            <a:ext cx="4838700" cy="9083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6" name="Google Shape;196;p54"/>
          <p:cNvSpPr txBox="1"/>
          <p:nvPr>
            <p:ph idx="6" type="body"/>
          </p:nvPr>
        </p:nvSpPr>
        <p:spPr>
          <a:xfrm>
            <a:off x="952500" y="4646997"/>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7" name="Google Shape;197;p54"/>
          <p:cNvSpPr txBox="1"/>
          <p:nvPr>
            <p:ph idx="7" type="body"/>
          </p:nvPr>
        </p:nvSpPr>
        <p:spPr>
          <a:xfrm>
            <a:off x="6399647" y="2656904"/>
            <a:ext cx="4838700" cy="57431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8" name="Google Shape;198;p54"/>
          <p:cNvSpPr txBox="1"/>
          <p:nvPr>
            <p:ph idx="8" type="body"/>
          </p:nvPr>
        </p:nvSpPr>
        <p:spPr>
          <a:xfrm>
            <a:off x="6399647" y="2286000"/>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9" name="Google Shape;199;p54"/>
          <p:cNvSpPr txBox="1"/>
          <p:nvPr>
            <p:ph idx="9" type="body"/>
          </p:nvPr>
        </p:nvSpPr>
        <p:spPr>
          <a:xfrm>
            <a:off x="6399647" y="3841846"/>
            <a:ext cx="4838700" cy="9083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00" name="Google Shape;200;p54"/>
          <p:cNvSpPr txBox="1"/>
          <p:nvPr>
            <p:ph idx="13" type="body"/>
          </p:nvPr>
        </p:nvSpPr>
        <p:spPr>
          <a:xfrm>
            <a:off x="6399647" y="3470942"/>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01" name="Google Shape;201;p54"/>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4"/>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4"/>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Introduction">
    <p:spTree>
      <p:nvGrpSpPr>
        <p:cNvPr id="23" name="Shape 23"/>
        <p:cNvGrpSpPr/>
        <p:nvPr/>
      </p:nvGrpSpPr>
      <p:grpSpPr>
        <a:xfrm>
          <a:off x="0" y="0"/>
          <a:ext cx="0" cy="0"/>
          <a:chOff x="0" y="0"/>
          <a:chExt cx="0" cy="0"/>
        </a:xfrm>
      </p:grpSpPr>
      <p:grpSp>
        <p:nvGrpSpPr>
          <p:cNvPr id="24" name="Google Shape;24;p43"/>
          <p:cNvGrpSpPr/>
          <p:nvPr/>
        </p:nvGrpSpPr>
        <p:grpSpPr>
          <a:xfrm flipH="1" rot="5400000">
            <a:off x="0" y="3900132"/>
            <a:ext cx="2959226" cy="2959226"/>
            <a:chOff x="0" y="12289"/>
            <a:chExt cx="3550" cy="3551"/>
          </a:xfrm>
        </p:grpSpPr>
        <p:sp>
          <p:nvSpPr>
            <p:cNvPr id="25" name="Google Shape;25;p43"/>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6" name="Google Shape;26;p43"/>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7" name="Google Shape;27;p43"/>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28" name="Google Shape;28;p43"/>
          <p:cNvSpPr/>
          <p:nvPr>
            <p:ph idx="2" type="pic"/>
          </p:nvPr>
        </p:nvSpPr>
        <p:spPr>
          <a:xfrm>
            <a:off x="6096000" y="-22543"/>
            <a:ext cx="6096000" cy="6903086"/>
          </a:xfrm>
          <a:prstGeom prst="rect">
            <a:avLst/>
          </a:prstGeom>
          <a:noFill/>
          <a:ln>
            <a:noFill/>
          </a:ln>
        </p:spPr>
      </p:sp>
      <p:sp>
        <p:nvSpPr>
          <p:cNvPr id="29" name="Google Shape;29;p43"/>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3"/>
          <p:cNvSpPr txBox="1"/>
          <p:nvPr>
            <p:ph idx="1" type="body"/>
          </p:nvPr>
        </p:nvSpPr>
        <p:spPr>
          <a:xfrm>
            <a:off x="952499" y="2289363"/>
            <a:ext cx="4572001" cy="27952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600"/>
              <a:buNone/>
              <a:defRPr b="0" i="0" sz="16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1" name="Google Shape;31;p43"/>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3"/>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3"/>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3480">
          <p15:clr>
            <a:srgbClr val="FBAE40"/>
          </p15:clr>
        </p15:guide>
        <p15:guide id="3" orient="horz" pos="1440">
          <p15:clr>
            <a:srgbClr val="FBAE40"/>
          </p15:clr>
        </p15:guide>
        <p15:guide id="4" orient="horz" pos="1224">
          <p15:clr>
            <a:srgbClr val="FBAE40"/>
          </p15:clr>
        </p15:guide>
        <p15:guide id="5" orient="horz" pos="5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34" name="Shape 34"/>
        <p:cNvGrpSpPr/>
        <p:nvPr/>
      </p:nvGrpSpPr>
      <p:grpSpPr>
        <a:xfrm>
          <a:off x="0" y="0"/>
          <a:ext cx="0" cy="0"/>
          <a:chOff x="0" y="0"/>
          <a:chExt cx="0" cy="0"/>
        </a:xfrm>
      </p:grpSpPr>
      <p:sp>
        <p:nvSpPr>
          <p:cNvPr id="35" name="Google Shape;35;p44"/>
          <p:cNvSpPr txBox="1"/>
          <p:nvPr>
            <p:ph type="title"/>
          </p:nvPr>
        </p:nvSpPr>
        <p:spPr>
          <a:xfrm>
            <a:off x="964022" y="2476500"/>
            <a:ext cx="7132320" cy="3289971"/>
          </a:xfrm>
          <a:prstGeom prst="rect">
            <a:avLst/>
          </a:prstGeom>
          <a:noFill/>
          <a:ln>
            <a:noFill/>
          </a:ln>
        </p:spPr>
        <p:txBody>
          <a:bodyPr anchorCtr="0" anchor="t" bIns="0" lIns="0" spcFirstLastPara="1" rIns="0" wrap="square" tIns="0">
            <a:normAutofit/>
          </a:bodyPr>
          <a:lstStyle>
            <a:lvl1pPr lvl="0" algn="l">
              <a:lnSpc>
                <a:spcPct val="100000"/>
              </a:lnSpc>
              <a:spcBef>
                <a:spcPts val="0"/>
              </a:spcBef>
              <a:spcAft>
                <a:spcPts val="0"/>
              </a:spcAft>
              <a:buClr>
                <a:schemeClr val="dk1"/>
              </a:buClr>
              <a:buSzPts val="2800"/>
              <a:buFont typeface="Libre Franklin"/>
              <a:buNone/>
              <a:defRPr b="0" i="0" sz="2800">
                <a:solidFill>
                  <a:schemeClr val="dk1"/>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grpSp>
        <p:nvGrpSpPr>
          <p:cNvPr id="36" name="Google Shape;36;p44"/>
          <p:cNvGrpSpPr/>
          <p:nvPr/>
        </p:nvGrpSpPr>
        <p:grpSpPr>
          <a:xfrm>
            <a:off x="6362700" y="0"/>
            <a:ext cx="5829298" cy="3235602"/>
            <a:chOff x="5612972" y="1"/>
            <a:chExt cx="6615961" cy="3672246"/>
          </a:xfrm>
        </p:grpSpPr>
        <p:sp>
          <p:nvSpPr>
            <p:cNvPr id="37" name="Google Shape;37;p44"/>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38" name="Google Shape;38;p44"/>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39" name="Google Shape;39;p44"/>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0" name="Google Shape;40;p44"/>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1" name="Google Shape;41;p44"/>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grpSp>
        <p:nvGrpSpPr>
          <p:cNvPr id="42" name="Google Shape;42;p44"/>
          <p:cNvGrpSpPr/>
          <p:nvPr/>
        </p:nvGrpSpPr>
        <p:grpSpPr>
          <a:xfrm flipH="1" rot="5400000">
            <a:off x="0" y="3900132"/>
            <a:ext cx="2959226" cy="2959226"/>
            <a:chOff x="0" y="12289"/>
            <a:chExt cx="3550" cy="3551"/>
          </a:xfrm>
        </p:grpSpPr>
        <p:sp>
          <p:nvSpPr>
            <p:cNvPr id="43" name="Google Shape;43;p44"/>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4" name="Google Shape;44;p44"/>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5" name="Google Shape;45;p44"/>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560">
          <p15:clr>
            <a:srgbClr val="FBAE40"/>
          </p15:clr>
        </p15:guide>
        <p15:guide id="8" orient="horz" pos="1752">
          <p15:clr>
            <a:srgbClr val="FBAE40"/>
          </p15:clr>
        </p15:guide>
        <p15:guide id="9" orient="horz" pos="12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46" name="Shape 46"/>
        <p:cNvGrpSpPr/>
        <p:nvPr/>
      </p:nvGrpSpPr>
      <p:grpSpPr>
        <a:xfrm>
          <a:off x="0" y="0"/>
          <a:ext cx="0" cy="0"/>
          <a:chOff x="0" y="0"/>
          <a:chExt cx="0" cy="0"/>
        </a:xfrm>
      </p:grpSpPr>
      <p:sp>
        <p:nvSpPr>
          <p:cNvPr id="47" name="Google Shape;47;p45"/>
          <p:cNvSpPr txBox="1"/>
          <p:nvPr>
            <p:ph idx="1" type="body"/>
          </p:nvPr>
        </p:nvSpPr>
        <p:spPr>
          <a:xfrm>
            <a:off x="6896100" y="5102063"/>
            <a:ext cx="4914900" cy="588795"/>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Clr>
                <a:schemeClr val="lt2"/>
              </a:buClr>
              <a:buSzPts val="1600"/>
              <a:buNone/>
              <a:defRPr b="0" i="0" sz="1600">
                <a:solidFill>
                  <a:schemeClr val="lt2"/>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8" name="Google Shape;48;p45"/>
          <p:cNvSpPr txBox="1"/>
          <p:nvPr>
            <p:ph idx="2" type="subTitle"/>
          </p:nvPr>
        </p:nvSpPr>
        <p:spPr>
          <a:xfrm>
            <a:off x="6907623" y="3591098"/>
            <a:ext cx="4903377" cy="1057791"/>
          </a:xfrm>
          <a:prstGeom prst="rect">
            <a:avLst/>
          </a:prstGeom>
          <a:noFill/>
          <a:ln>
            <a:noFill/>
          </a:ln>
        </p:spPr>
        <p:txBody>
          <a:bodyPr anchorCtr="0" anchor="t" bIns="0" lIns="0" spcFirstLastPara="1" rIns="0" wrap="square" tIns="0">
            <a:normAutofit/>
          </a:bodyPr>
          <a:lstStyle>
            <a:lvl1pPr lvl="0" algn="l">
              <a:lnSpc>
                <a:spcPct val="90000"/>
              </a:lnSpc>
              <a:spcBef>
                <a:spcPts val="1000"/>
              </a:spcBef>
              <a:spcAft>
                <a:spcPts val="0"/>
              </a:spcAft>
              <a:buClr>
                <a:schemeClr val="dk1"/>
              </a:buClr>
              <a:buSzPts val="1600"/>
              <a:buNone/>
              <a:defRPr b="0" i="0" sz="1600">
                <a:solidFill>
                  <a:schemeClr val="dk1"/>
                </a:solidFill>
                <a:latin typeface="Libre Franklin"/>
                <a:ea typeface="Libre Franklin"/>
                <a:cs typeface="Libre Franklin"/>
                <a:sym typeface="Libre Franklin"/>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49" name="Google Shape;49;p45"/>
          <p:cNvSpPr txBox="1"/>
          <p:nvPr>
            <p:ph type="title"/>
          </p:nvPr>
        </p:nvSpPr>
        <p:spPr>
          <a:xfrm>
            <a:off x="6907623" y="2173658"/>
            <a:ext cx="49033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50" name="Google Shape;50;p45"/>
          <p:cNvCxnSpPr/>
          <p:nvPr/>
        </p:nvCxnSpPr>
        <p:spPr>
          <a:xfrm>
            <a:off x="6896100" y="3233703"/>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51" name="Google Shape;51;p45"/>
          <p:cNvSpPr/>
          <p:nvPr>
            <p:ph idx="3" type="pic"/>
          </p:nvPr>
        </p:nvSpPr>
        <p:spPr>
          <a:xfrm>
            <a:off x="0" y="0"/>
            <a:ext cx="6096000" cy="6858000"/>
          </a:xfrm>
          <a:prstGeom prst="rect">
            <a:avLst/>
          </a:prstGeom>
          <a:noFill/>
          <a:ln>
            <a:noFill/>
          </a:ln>
        </p:spPr>
      </p:sp>
      <p:grpSp>
        <p:nvGrpSpPr>
          <p:cNvPr id="52" name="Google Shape;52;p45"/>
          <p:cNvGrpSpPr/>
          <p:nvPr/>
        </p:nvGrpSpPr>
        <p:grpSpPr>
          <a:xfrm rot="10800000">
            <a:off x="8870040" y="0"/>
            <a:ext cx="3325208" cy="3325208"/>
            <a:chOff x="0" y="12289"/>
            <a:chExt cx="3550" cy="3551"/>
          </a:xfrm>
        </p:grpSpPr>
        <p:sp>
          <p:nvSpPr>
            <p:cNvPr id="53" name="Google Shape;53;p45"/>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54" name="Google Shape;54;p45"/>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55" name="Google Shape;55;p45"/>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Tree>
  </p:cSld>
  <p:clrMapOvr>
    <a:masterClrMapping/>
  </p:clrMapOvr>
  <p:extLst>
    <p:ext uri="{DCECCB84-F9BA-43D5-87BE-67443E8EF086}">
      <p15:sldGuideLst>
        <p15:guide id="1" pos="60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56" name="Shape 56"/>
        <p:cNvGrpSpPr/>
        <p:nvPr/>
      </p:nvGrpSpPr>
      <p:grpSpPr>
        <a:xfrm>
          <a:off x="0" y="0"/>
          <a:ext cx="0" cy="0"/>
          <a:chOff x="0" y="0"/>
          <a:chExt cx="0" cy="0"/>
        </a:xfrm>
      </p:grpSpPr>
      <p:grpSp>
        <p:nvGrpSpPr>
          <p:cNvPr id="57" name="Google Shape;57;p46"/>
          <p:cNvGrpSpPr/>
          <p:nvPr/>
        </p:nvGrpSpPr>
        <p:grpSpPr>
          <a:xfrm>
            <a:off x="6362700" y="0"/>
            <a:ext cx="5829298" cy="3235602"/>
            <a:chOff x="5612972" y="1"/>
            <a:chExt cx="6615961" cy="3672246"/>
          </a:xfrm>
        </p:grpSpPr>
        <p:sp>
          <p:nvSpPr>
            <p:cNvPr id="58" name="Google Shape;58;p46"/>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59" name="Google Shape;59;p46"/>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0" name="Google Shape;60;p46"/>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1" name="Google Shape;61;p46"/>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2" name="Google Shape;62;p46"/>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63" name="Google Shape;63;p46"/>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64" name="Google Shape;64;p46"/>
          <p:cNvCxnSpPr/>
          <p:nvPr/>
        </p:nvCxnSpPr>
        <p:spPr>
          <a:xfrm>
            <a:off x="952500" y="1934655"/>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65" name="Google Shape;65;p46"/>
          <p:cNvSpPr txBox="1"/>
          <p:nvPr>
            <p:ph idx="1" type="body"/>
          </p:nvPr>
        </p:nvSpPr>
        <p:spPr>
          <a:xfrm>
            <a:off x="952500" y="2818296"/>
            <a:ext cx="2133600"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6" name="Google Shape;66;p46"/>
          <p:cNvSpPr txBox="1"/>
          <p:nvPr>
            <p:ph idx="2" type="body"/>
          </p:nvPr>
        </p:nvSpPr>
        <p:spPr>
          <a:xfrm>
            <a:off x="952500" y="2209800"/>
            <a:ext cx="2133600"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67" name="Google Shape;67;p46"/>
          <p:cNvCxnSpPr/>
          <p:nvPr/>
        </p:nvCxnSpPr>
        <p:spPr>
          <a:xfrm>
            <a:off x="3663043"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68" name="Google Shape;68;p46"/>
          <p:cNvSpPr txBox="1"/>
          <p:nvPr>
            <p:ph idx="3" type="body"/>
          </p:nvPr>
        </p:nvSpPr>
        <p:spPr>
          <a:xfrm>
            <a:off x="3663042" y="2818296"/>
            <a:ext cx="2128157"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9" name="Google Shape;69;p46"/>
          <p:cNvSpPr txBox="1"/>
          <p:nvPr>
            <p:ph idx="4" type="body"/>
          </p:nvPr>
        </p:nvSpPr>
        <p:spPr>
          <a:xfrm>
            <a:off x="3663042" y="2209800"/>
            <a:ext cx="2128157"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70" name="Google Shape;70;p46"/>
          <p:cNvCxnSpPr/>
          <p:nvPr/>
        </p:nvCxnSpPr>
        <p:spPr>
          <a:xfrm>
            <a:off x="952500" y="4248119"/>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71" name="Google Shape;71;p46"/>
          <p:cNvSpPr txBox="1"/>
          <p:nvPr>
            <p:ph idx="5" type="body"/>
          </p:nvPr>
        </p:nvSpPr>
        <p:spPr>
          <a:xfrm>
            <a:off x="952500" y="5131299"/>
            <a:ext cx="2133600"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2" name="Google Shape;72;p46"/>
          <p:cNvSpPr txBox="1"/>
          <p:nvPr>
            <p:ph idx="6" type="body"/>
          </p:nvPr>
        </p:nvSpPr>
        <p:spPr>
          <a:xfrm>
            <a:off x="952500" y="4522803"/>
            <a:ext cx="2133600"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73" name="Google Shape;73;p46"/>
          <p:cNvCxnSpPr/>
          <p:nvPr/>
        </p:nvCxnSpPr>
        <p:spPr>
          <a:xfrm>
            <a:off x="3663043" y="4252111"/>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74" name="Google Shape;74;p46"/>
          <p:cNvSpPr txBox="1"/>
          <p:nvPr>
            <p:ph idx="7" type="body"/>
          </p:nvPr>
        </p:nvSpPr>
        <p:spPr>
          <a:xfrm>
            <a:off x="3663042" y="5131299"/>
            <a:ext cx="2128157"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5" name="Google Shape;75;p46"/>
          <p:cNvSpPr txBox="1"/>
          <p:nvPr>
            <p:ph idx="8" type="body"/>
          </p:nvPr>
        </p:nvSpPr>
        <p:spPr>
          <a:xfrm>
            <a:off x="3663042" y="4522803"/>
            <a:ext cx="2128157"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76" name="Google Shape;76;p46"/>
          <p:cNvCxnSpPr/>
          <p:nvPr/>
        </p:nvCxnSpPr>
        <p:spPr>
          <a:xfrm>
            <a:off x="6367055" y="4252111"/>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77" name="Google Shape;77;p46"/>
          <p:cNvSpPr txBox="1"/>
          <p:nvPr>
            <p:ph idx="9" type="body"/>
          </p:nvPr>
        </p:nvSpPr>
        <p:spPr>
          <a:xfrm>
            <a:off x="6367054" y="5131299"/>
            <a:ext cx="2129245"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8" name="Google Shape;78;p46"/>
          <p:cNvSpPr txBox="1"/>
          <p:nvPr>
            <p:ph idx="13" type="body"/>
          </p:nvPr>
        </p:nvSpPr>
        <p:spPr>
          <a:xfrm>
            <a:off x="6367054" y="4522803"/>
            <a:ext cx="2129245"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9" name="Google Shape;79;p46"/>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6"/>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6"/>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
  <p:cSld name="Break">
    <p:spTree>
      <p:nvGrpSpPr>
        <p:cNvPr id="82" name="Shape 82"/>
        <p:cNvGrpSpPr/>
        <p:nvPr/>
      </p:nvGrpSpPr>
      <p:grpSpPr>
        <a:xfrm>
          <a:off x="0" y="0"/>
          <a:ext cx="0" cy="0"/>
          <a:chOff x="0" y="0"/>
          <a:chExt cx="0" cy="0"/>
        </a:xfrm>
      </p:grpSpPr>
      <p:sp>
        <p:nvSpPr>
          <p:cNvPr id="83" name="Google Shape;83;p47"/>
          <p:cNvSpPr/>
          <p:nvPr>
            <p:ph idx="2" type="pic"/>
          </p:nvPr>
        </p:nvSpPr>
        <p:spPr>
          <a:xfrm>
            <a:off x="0" y="0"/>
            <a:ext cx="12191998" cy="6858000"/>
          </a:xfrm>
          <a:prstGeom prst="rect">
            <a:avLst/>
          </a:prstGeom>
          <a:solidFill>
            <a:schemeClr val="accent2"/>
          </a:solidFill>
          <a:ln>
            <a:noFill/>
          </a:ln>
        </p:spPr>
      </p:sp>
      <p:sp>
        <p:nvSpPr>
          <p:cNvPr id="84" name="Google Shape;84;p47"/>
          <p:cNvSpPr txBox="1"/>
          <p:nvPr>
            <p:ph type="title"/>
          </p:nvPr>
        </p:nvSpPr>
        <p:spPr>
          <a:xfrm>
            <a:off x="7193943" y="3045437"/>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lt1"/>
              </a:buClr>
              <a:buSzPts val="4100"/>
              <a:buFont typeface="Franklin Gothic"/>
              <a:buNone/>
              <a:defRPr b="1" i="0" sz="4100">
                <a:solidFill>
                  <a:schemeClr val="lt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85" name="Google Shape;85;p47"/>
          <p:cNvCxnSpPr/>
          <p:nvPr/>
        </p:nvCxnSpPr>
        <p:spPr>
          <a:xfrm>
            <a:off x="7154721" y="4003877"/>
            <a:ext cx="2133600" cy="3992"/>
          </a:xfrm>
          <a:prstGeom prst="straightConnector1">
            <a:avLst/>
          </a:prstGeom>
          <a:noFill/>
          <a:ln cap="flat" cmpd="sng" w="101600">
            <a:solidFill>
              <a:schemeClr val="lt2"/>
            </a:solidFill>
            <a:prstDash val="solid"/>
            <a:miter lim="800000"/>
            <a:headEnd len="sm" w="sm" type="none"/>
            <a:tailEnd len="sm" w="sm" type="none"/>
          </a:ln>
        </p:spPr>
      </p:cxnSp>
      <p:grpSp>
        <p:nvGrpSpPr>
          <p:cNvPr id="86" name="Google Shape;86;p47"/>
          <p:cNvGrpSpPr/>
          <p:nvPr/>
        </p:nvGrpSpPr>
        <p:grpSpPr>
          <a:xfrm rot="10800000">
            <a:off x="9509760" y="-3"/>
            <a:ext cx="2682238" cy="2682238"/>
            <a:chOff x="0" y="12289"/>
            <a:chExt cx="3550" cy="3551"/>
          </a:xfrm>
        </p:grpSpPr>
        <p:sp>
          <p:nvSpPr>
            <p:cNvPr id="87" name="Google Shape;87;p47"/>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88" name="Google Shape;88;p47"/>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89" name="Google Shape;89;p47"/>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Tree>
  </p:cSld>
  <p:clrMapOvr>
    <a:masterClrMapping/>
  </p:clrMapOvr>
  <p:extLst>
    <p:ext uri="{DCECCB84-F9BA-43D5-87BE-67443E8EF086}">
      <p15:sldGuideLst>
        <p15:guide id="1" pos="7104">
          <p15:clr>
            <a:srgbClr val="FBAE40"/>
          </p15:clr>
        </p15:guide>
        <p15:guide id="2" pos="4344">
          <p15:clr>
            <a:srgbClr val="FBAE40"/>
          </p15:clr>
        </p15:guide>
        <p15:guide id="3" pos="4560">
          <p15:clr>
            <a:srgbClr val="FBAE40"/>
          </p15:clr>
        </p15:guide>
        <p15:guide id="4" orient="horz" pos="184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p:cSld name="Chart">
    <p:spTree>
      <p:nvGrpSpPr>
        <p:cNvPr id="90" name="Shape 90"/>
        <p:cNvGrpSpPr/>
        <p:nvPr/>
      </p:nvGrpSpPr>
      <p:grpSpPr>
        <a:xfrm>
          <a:off x="0" y="0"/>
          <a:ext cx="0" cy="0"/>
          <a:chOff x="0" y="0"/>
          <a:chExt cx="0" cy="0"/>
        </a:xfrm>
      </p:grpSpPr>
      <p:sp>
        <p:nvSpPr>
          <p:cNvPr id="91" name="Google Shape;91;p48"/>
          <p:cNvSpPr/>
          <p:nvPr>
            <p:ph idx="2" type="chart"/>
          </p:nvPr>
        </p:nvSpPr>
        <p:spPr>
          <a:xfrm>
            <a:off x="952500" y="1939108"/>
            <a:ext cx="10352810" cy="4110702"/>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Libre Franklin"/>
                <a:ea typeface="Libre Franklin"/>
                <a:cs typeface="Libre Franklin"/>
                <a:sym typeface="Libre Franklin"/>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Libre Franklin"/>
                <a:ea typeface="Libre Franklin"/>
                <a:cs typeface="Libre Franklin"/>
                <a:sym typeface="Libre Franklin"/>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Libre Franklin"/>
                <a:ea typeface="Libre Franklin"/>
                <a:cs typeface="Libre Franklin"/>
                <a:sym typeface="Libre Franklin"/>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9pPr>
          </a:lstStyle>
          <a:p/>
        </p:txBody>
      </p:sp>
      <p:sp>
        <p:nvSpPr>
          <p:cNvPr id="92" name="Google Shape;92;p48"/>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48"/>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48"/>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48"/>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96" name="Shape 96"/>
        <p:cNvGrpSpPr/>
        <p:nvPr/>
      </p:nvGrpSpPr>
      <p:grpSpPr>
        <a:xfrm>
          <a:off x="0" y="0"/>
          <a:ext cx="0" cy="0"/>
          <a:chOff x="0" y="0"/>
          <a:chExt cx="0" cy="0"/>
        </a:xfrm>
      </p:grpSpPr>
      <p:sp>
        <p:nvSpPr>
          <p:cNvPr id="97" name="Google Shape;97;p49"/>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49"/>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9"/>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49"/>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p:cSld name="Team">
    <p:spTree>
      <p:nvGrpSpPr>
        <p:cNvPr id="101" name="Shape 101"/>
        <p:cNvGrpSpPr/>
        <p:nvPr/>
      </p:nvGrpSpPr>
      <p:grpSpPr>
        <a:xfrm>
          <a:off x="0" y="0"/>
          <a:ext cx="0" cy="0"/>
          <a:chOff x="0" y="0"/>
          <a:chExt cx="0" cy="0"/>
        </a:xfrm>
      </p:grpSpPr>
      <p:grpSp>
        <p:nvGrpSpPr>
          <p:cNvPr id="102" name="Google Shape;102;p50"/>
          <p:cNvGrpSpPr/>
          <p:nvPr/>
        </p:nvGrpSpPr>
        <p:grpSpPr>
          <a:xfrm flipH="1" rot="5400000">
            <a:off x="0" y="3900132"/>
            <a:ext cx="2959226" cy="2959226"/>
            <a:chOff x="0" y="12289"/>
            <a:chExt cx="3550" cy="3551"/>
          </a:xfrm>
        </p:grpSpPr>
        <p:sp>
          <p:nvSpPr>
            <p:cNvPr id="103" name="Google Shape;103;p50"/>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04" name="Google Shape;104;p50"/>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05" name="Google Shape;105;p50"/>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06" name="Google Shape;106;p50"/>
          <p:cNvSpPr/>
          <p:nvPr>
            <p:ph idx="2" type="pic"/>
          </p:nvPr>
        </p:nvSpPr>
        <p:spPr>
          <a:xfrm>
            <a:off x="954268" y="2572883"/>
            <a:ext cx="2118245" cy="2037217"/>
          </a:xfrm>
          <a:prstGeom prst="rect">
            <a:avLst/>
          </a:prstGeom>
          <a:noFill/>
          <a:ln>
            <a:noFill/>
          </a:ln>
        </p:spPr>
      </p:sp>
      <p:sp>
        <p:nvSpPr>
          <p:cNvPr id="107" name="Google Shape;107;p50"/>
          <p:cNvSpPr txBox="1"/>
          <p:nvPr>
            <p:ph type="title"/>
          </p:nvPr>
        </p:nvSpPr>
        <p:spPr>
          <a:xfrm>
            <a:off x="964022" y="879063"/>
            <a:ext cx="75322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08" name="Google Shape;108;p50"/>
          <p:cNvCxnSpPr/>
          <p:nvPr/>
        </p:nvCxnSpPr>
        <p:spPr>
          <a:xfrm>
            <a:off x="952500" y="1939108"/>
            <a:ext cx="2133600" cy="0"/>
          </a:xfrm>
          <a:prstGeom prst="straightConnector1">
            <a:avLst/>
          </a:prstGeom>
          <a:noFill/>
          <a:ln cap="flat" cmpd="sng" w="101600">
            <a:solidFill>
              <a:schemeClr val="lt1"/>
            </a:solidFill>
            <a:prstDash val="solid"/>
            <a:miter lim="800000"/>
            <a:headEnd len="sm" w="sm" type="none"/>
            <a:tailEnd len="sm" w="sm" type="none"/>
          </a:ln>
        </p:spPr>
      </p:cxnSp>
      <p:sp>
        <p:nvSpPr>
          <p:cNvPr id="109" name="Google Shape;109;p50"/>
          <p:cNvSpPr/>
          <p:nvPr>
            <p:ph idx="3" type="pic"/>
          </p:nvPr>
        </p:nvSpPr>
        <p:spPr>
          <a:xfrm>
            <a:off x="3658280" y="2572883"/>
            <a:ext cx="2118245" cy="2037217"/>
          </a:xfrm>
          <a:prstGeom prst="rect">
            <a:avLst/>
          </a:prstGeom>
          <a:noFill/>
          <a:ln>
            <a:noFill/>
          </a:ln>
        </p:spPr>
      </p:sp>
      <p:sp>
        <p:nvSpPr>
          <p:cNvPr id="110" name="Google Shape;110;p50"/>
          <p:cNvSpPr txBox="1"/>
          <p:nvPr>
            <p:ph idx="1" type="body"/>
          </p:nvPr>
        </p:nvSpPr>
        <p:spPr>
          <a:xfrm>
            <a:off x="952500" y="5393169"/>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1" name="Google Shape;111;p50"/>
          <p:cNvSpPr txBox="1"/>
          <p:nvPr>
            <p:ph idx="4" type="body"/>
          </p:nvPr>
        </p:nvSpPr>
        <p:spPr>
          <a:xfrm>
            <a:off x="952500" y="4986745"/>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2" name="Google Shape;112;p50"/>
          <p:cNvSpPr txBox="1"/>
          <p:nvPr>
            <p:ph idx="5" type="body"/>
          </p:nvPr>
        </p:nvSpPr>
        <p:spPr>
          <a:xfrm>
            <a:off x="3663042" y="5393169"/>
            <a:ext cx="2128157"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3" name="Google Shape;113;p50"/>
          <p:cNvSpPr txBox="1"/>
          <p:nvPr>
            <p:ph idx="6" type="body"/>
          </p:nvPr>
        </p:nvSpPr>
        <p:spPr>
          <a:xfrm>
            <a:off x="3663042" y="4986745"/>
            <a:ext cx="2128157"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4" name="Google Shape;114;p50"/>
          <p:cNvSpPr txBox="1"/>
          <p:nvPr>
            <p:ph idx="7" type="body"/>
          </p:nvPr>
        </p:nvSpPr>
        <p:spPr>
          <a:xfrm>
            <a:off x="6367054" y="5393169"/>
            <a:ext cx="2129245"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5" name="Google Shape;115;p50"/>
          <p:cNvSpPr txBox="1"/>
          <p:nvPr>
            <p:ph idx="8" type="body"/>
          </p:nvPr>
        </p:nvSpPr>
        <p:spPr>
          <a:xfrm>
            <a:off x="6367054" y="4986745"/>
            <a:ext cx="2129245"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6" name="Google Shape;116;p50"/>
          <p:cNvSpPr txBox="1"/>
          <p:nvPr>
            <p:ph idx="9" type="body"/>
          </p:nvPr>
        </p:nvSpPr>
        <p:spPr>
          <a:xfrm>
            <a:off x="9110254" y="5393169"/>
            <a:ext cx="2129245"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7" name="Google Shape;117;p50"/>
          <p:cNvSpPr txBox="1"/>
          <p:nvPr>
            <p:ph idx="13" type="body"/>
          </p:nvPr>
        </p:nvSpPr>
        <p:spPr>
          <a:xfrm>
            <a:off x="9110254" y="4986745"/>
            <a:ext cx="2129245"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grpSp>
        <p:nvGrpSpPr>
          <p:cNvPr id="118" name="Google Shape;118;p50"/>
          <p:cNvGrpSpPr/>
          <p:nvPr/>
        </p:nvGrpSpPr>
        <p:grpSpPr>
          <a:xfrm>
            <a:off x="6362700" y="0"/>
            <a:ext cx="5829298" cy="3235602"/>
            <a:chOff x="5612972" y="1"/>
            <a:chExt cx="6615961" cy="3672246"/>
          </a:xfrm>
        </p:grpSpPr>
        <p:sp>
          <p:nvSpPr>
            <p:cNvPr id="119" name="Google Shape;119;p50"/>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0" name="Google Shape;120;p50"/>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1" name="Google Shape;121;p50"/>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2" name="Google Shape;122;p50"/>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3" name="Google Shape;123;p50"/>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24" name="Google Shape;124;p50"/>
          <p:cNvSpPr/>
          <p:nvPr>
            <p:ph idx="14" type="pic"/>
          </p:nvPr>
        </p:nvSpPr>
        <p:spPr>
          <a:xfrm>
            <a:off x="6362292" y="2572883"/>
            <a:ext cx="2118245" cy="2037217"/>
          </a:xfrm>
          <a:prstGeom prst="rect">
            <a:avLst/>
          </a:prstGeom>
          <a:noFill/>
          <a:ln>
            <a:noFill/>
          </a:ln>
        </p:spPr>
      </p:sp>
      <p:sp>
        <p:nvSpPr>
          <p:cNvPr id="125" name="Google Shape;125;p50"/>
          <p:cNvSpPr/>
          <p:nvPr>
            <p:ph idx="15" type="pic"/>
          </p:nvPr>
        </p:nvSpPr>
        <p:spPr>
          <a:xfrm>
            <a:off x="9112023" y="2572883"/>
            <a:ext cx="2118245" cy="2037217"/>
          </a:xfrm>
          <a:prstGeom prst="rect">
            <a:avLst/>
          </a:prstGeom>
          <a:noFill/>
          <a:ln>
            <a:noFill/>
          </a:ln>
        </p:spPr>
      </p:sp>
      <p:sp>
        <p:nvSpPr>
          <p:cNvPr id="126" name="Google Shape;126;p50"/>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50"/>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50"/>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304">
          <p15:clr>
            <a:srgbClr val="FBAE40"/>
          </p15:clr>
        </p15:guide>
        <p15:guide id="4" pos="4008">
          <p15:clr>
            <a:srgbClr val="FBAE40"/>
          </p15:clr>
        </p15:guide>
        <p15:guide id="5" pos="1944">
          <p15:clr>
            <a:srgbClr val="FBAE40"/>
          </p15:clr>
        </p15:guide>
        <p15:guide id="6" pos="3648">
          <p15:clr>
            <a:srgbClr val="FBAE40"/>
          </p15:clr>
        </p15:guide>
        <p15:guide id="7" orient="horz" pos="1392">
          <p15:clr>
            <a:srgbClr val="FBAE40"/>
          </p15:clr>
        </p15:guide>
        <p15:guide id="8" orient="horz" pos="552">
          <p15:clr>
            <a:srgbClr val="FBAE40"/>
          </p15:clr>
        </p15:guide>
        <p15:guide id="9" orient="horz" pos="1224">
          <p15:clr>
            <a:srgbClr val="FBAE40"/>
          </p15:clr>
        </p15:guide>
        <p15:guide id="10" pos="5352">
          <p15:clr>
            <a:srgbClr val="FBAE40"/>
          </p15:clr>
        </p15:guide>
        <p15:guide id="11" pos="5736">
          <p15:clr>
            <a:srgbClr val="FBAE40"/>
          </p15:clr>
        </p15:guide>
        <p15:guide id="12" orient="horz" pos="2904">
          <p15:clr>
            <a:srgbClr val="FBAE40"/>
          </p15:clr>
        </p15:guide>
        <p15:guide id="13" orient="horz" pos="1608">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1"/>
          <p:cNvSpPr txBox="1"/>
          <p:nvPr>
            <p:ph idx="1" type="body"/>
          </p:nvPr>
        </p:nvSpPr>
        <p:spPr>
          <a:xfrm>
            <a:off x="971550" y="1825625"/>
            <a:ext cx="1038225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Libre Franklin"/>
                <a:ea typeface="Libre Franklin"/>
                <a:cs typeface="Libre Franklin"/>
                <a:sym typeface="Libre Franklin"/>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Libre Franklin"/>
                <a:ea typeface="Libre Franklin"/>
                <a:cs typeface="Libre Franklin"/>
                <a:sym typeface="Libre Franklin"/>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Libre Franklin"/>
                <a:ea typeface="Libre Franklin"/>
                <a:cs typeface="Libre Franklin"/>
                <a:sym typeface="Libre Franklin"/>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9pPr>
          </a:lstStyle>
          <a:p/>
        </p:txBody>
      </p:sp>
      <p:sp>
        <p:nvSpPr>
          <p:cNvPr id="11" name="Google Shape;11;p41"/>
          <p:cNvSpPr txBox="1"/>
          <p:nvPr>
            <p:ph type="title"/>
          </p:nvPr>
        </p:nvSpPr>
        <p:spPr>
          <a:xfrm>
            <a:off x="952500" y="365125"/>
            <a:ext cx="104013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Franklin Gothic"/>
              <a:buNone/>
              <a:defRPr b="1" i="0" sz="4400" u="none" cap="none" strike="noStrike">
                <a:solidFill>
                  <a:schemeClr val="dk1"/>
                </a:solidFill>
                <a:latin typeface="Franklin Gothic"/>
                <a:ea typeface="Franklin Gothic"/>
                <a:cs typeface="Franklin Gothic"/>
                <a:sym typeface="Franklin Gothic"/>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12" name="Google Shape;12;p41"/>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100" u="none" cap="none" strike="noStrike">
                <a:solidFill>
                  <a:schemeClr val="dk1"/>
                </a:solidFill>
                <a:latin typeface="Libre Franklin"/>
                <a:ea typeface="Libre Franklin"/>
                <a:cs typeface="Libre Franklin"/>
                <a:sym typeface="Libre Franklin"/>
              </a:defRPr>
            </a:lvl1pPr>
            <a:lvl2pPr lvl="1"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9pPr>
          </a:lstStyle>
          <a:p/>
        </p:txBody>
      </p:sp>
      <p:sp>
        <p:nvSpPr>
          <p:cNvPr id="13" name="Google Shape;13;p41"/>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100" u="none" cap="none" strike="noStrike">
                <a:solidFill>
                  <a:schemeClr val="dk1"/>
                </a:solidFill>
                <a:latin typeface="Franklin Gothic"/>
                <a:ea typeface="Franklin Gothic"/>
                <a:cs typeface="Franklin Gothic"/>
                <a:sym typeface="Franklin Gothic"/>
              </a:defRPr>
            </a:lvl1pPr>
            <a:lvl2pPr lvl="1"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9pPr>
          </a:lstStyle>
          <a:p/>
        </p:txBody>
      </p:sp>
      <p:sp>
        <p:nvSpPr>
          <p:cNvPr id="14" name="Google Shape;14;p41"/>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marR="0" rtl="0" algn="l">
              <a:spcBef>
                <a:spcPts val="0"/>
              </a:spcBef>
              <a:buNone/>
              <a:defRPr b="0" i="0" sz="1100" u="none" cap="none" strike="noStrike">
                <a:solidFill>
                  <a:schemeClr val="dk1"/>
                </a:solidFill>
                <a:latin typeface="Libre Franklin"/>
                <a:ea typeface="Libre Franklin"/>
                <a:cs typeface="Libre Franklin"/>
                <a:sym typeface="Libre Franklin"/>
              </a:defRPr>
            </a:lvl1pPr>
            <a:lvl2pPr indent="0" lvl="1" marL="0" marR="0" rtl="0" algn="l">
              <a:spcBef>
                <a:spcPts val="0"/>
              </a:spcBef>
              <a:buNone/>
              <a:defRPr b="0" i="0" sz="1100" u="none" cap="none" strike="noStrike">
                <a:solidFill>
                  <a:schemeClr val="dk1"/>
                </a:solidFill>
                <a:latin typeface="Libre Franklin"/>
                <a:ea typeface="Libre Franklin"/>
                <a:cs typeface="Libre Franklin"/>
                <a:sym typeface="Libre Franklin"/>
              </a:defRPr>
            </a:lvl2pPr>
            <a:lvl3pPr indent="0" lvl="2" marL="0" marR="0" rtl="0" algn="l">
              <a:spcBef>
                <a:spcPts val="0"/>
              </a:spcBef>
              <a:buNone/>
              <a:defRPr b="0" i="0" sz="1100" u="none" cap="none" strike="noStrike">
                <a:solidFill>
                  <a:schemeClr val="dk1"/>
                </a:solidFill>
                <a:latin typeface="Libre Franklin"/>
                <a:ea typeface="Libre Franklin"/>
                <a:cs typeface="Libre Franklin"/>
                <a:sym typeface="Libre Franklin"/>
              </a:defRPr>
            </a:lvl3pPr>
            <a:lvl4pPr indent="0" lvl="3" marL="0" marR="0" rtl="0" algn="l">
              <a:spcBef>
                <a:spcPts val="0"/>
              </a:spcBef>
              <a:buNone/>
              <a:defRPr b="0" i="0" sz="1100" u="none" cap="none" strike="noStrike">
                <a:solidFill>
                  <a:schemeClr val="dk1"/>
                </a:solidFill>
                <a:latin typeface="Libre Franklin"/>
                <a:ea typeface="Libre Franklin"/>
                <a:cs typeface="Libre Franklin"/>
                <a:sym typeface="Libre Franklin"/>
              </a:defRPr>
            </a:lvl4pPr>
            <a:lvl5pPr indent="0" lvl="4" marL="0" marR="0" rtl="0" algn="l">
              <a:spcBef>
                <a:spcPts val="0"/>
              </a:spcBef>
              <a:buNone/>
              <a:defRPr b="0" i="0" sz="1100" u="none" cap="none" strike="noStrike">
                <a:solidFill>
                  <a:schemeClr val="dk1"/>
                </a:solidFill>
                <a:latin typeface="Libre Franklin"/>
                <a:ea typeface="Libre Franklin"/>
                <a:cs typeface="Libre Franklin"/>
                <a:sym typeface="Libre Franklin"/>
              </a:defRPr>
            </a:lvl5pPr>
            <a:lvl6pPr indent="0" lvl="5" marL="0" marR="0" rtl="0" algn="l">
              <a:spcBef>
                <a:spcPts val="0"/>
              </a:spcBef>
              <a:buNone/>
              <a:defRPr b="0" i="0" sz="1100" u="none" cap="none" strike="noStrike">
                <a:solidFill>
                  <a:schemeClr val="dk1"/>
                </a:solidFill>
                <a:latin typeface="Libre Franklin"/>
                <a:ea typeface="Libre Franklin"/>
                <a:cs typeface="Libre Franklin"/>
                <a:sym typeface="Libre Franklin"/>
              </a:defRPr>
            </a:lvl6pPr>
            <a:lvl7pPr indent="0" lvl="6" marL="0" marR="0" rtl="0" algn="l">
              <a:spcBef>
                <a:spcPts val="0"/>
              </a:spcBef>
              <a:buNone/>
              <a:defRPr b="0" i="0" sz="1100" u="none" cap="none" strike="noStrike">
                <a:solidFill>
                  <a:schemeClr val="dk1"/>
                </a:solidFill>
                <a:latin typeface="Libre Franklin"/>
                <a:ea typeface="Libre Franklin"/>
                <a:cs typeface="Libre Franklin"/>
                <a:sym typeface="Libre Franklin"/>
              </a:defRPr>
            </a:lvl7pPr>
            <a:lvl8pPr indent="0" lvl="7" marL="0" marR="0" rtl="0" algn="l">
              <a:spcBef>
                <a:spcPts val="0"/>
              </a:spcBef>
              <a:buNone/>
              <a:defRPr b="0" i="0" sz="1100" u="none" cap="none" strike="noStrike">
                <a:solidFill>
                  <a:schemeClr val="dk1"/>
                </a:solidFill>
                <a:latin typeface="Libre Franklin"/>
                <a:ea typeface="Libre Franklin"/>
                <a:cs typeface="Libre Franklin"/>
                <a:sym typeface="Libre Franklin"/>
              </a:defRPr>
            </a:lvl8pPr>
            <a:lvl9pPr indent="0" lvl="8" marL="0" marR="0" rtl="0" algn="l">
              <a:spcBef>
                <a:spcPts val="0"/>
              </a:spcBef>
              <a:buNone/>
              <a:defRPr b="0" i="0" sz="1100" u="none" cap="none" strike="noStrike">
                <a:solidFill>
                  <a:schemeClr val="dk1"/>
                </a:solidFill>
                <a:latin typeface="Libre Franklin"/>
                <a:ea typeface="Libre Franklin"/>
                <a:cs typeface="Libre Franklin"/>
                <a:sym typeface="Libre Franklin"/>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
          <p:cNvSpPr txBox="1"/>
          <p:nvPr>
            <p:ph type="ctrTitle"/>
          </p:nvPr>
        </p:nvSpPr>
        <p:spPr>
          <a:xfrm>
            <a:off x="6367055" y="2489422"/>
            <a:ext cx="5824945" cy="1514019"/>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6000"/>
              <a:buFont typeface="Franklin Gothic"/>
              <a:buNone/>
            </a:pPr>
            <a:r>
              <a:rPr lang="en-US"/>
              <a:t>Strategies and Skills in Business Course</a:t>
            </a:r>
            <a:endParaRPr/>
          </a:p>
        </p:txBody>
      </p:sp>
      <p:sp>
        <p:nvSpPr>
          <p:cNvPr id="209" name="Google Shape;209;p1"/>
          <p:cNvSpPr txBox="1"/>
          <p:nvPr>
            <p:ph idx="1" type="body"/>
          </p:nvPr>
        </p:nvSpPr>
        <p:spPr>
          <a:xfrm>
            <a:off x="6367055" y="4549553"/>
            <a:ext cx="5491570" cy="101812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2"/>
              </a:buClr>
              <a:buSzPts val="1800"/>
              <a:buNone/>
            </a:pPr>
            <a:r>
              <a:rPr lang="en-US"/>
              <a:t>Created By,</a:t>
            </a:r>
            <a:endParaRPr/>
          </a:p>
          <a:p>
            <a:pPr indent="0" lvl="0" marL="0" rtl="0" algn="l">
              <a:spcBef>
                <a:spcPts val="1000"/>
              </a:spcBef>
              <a:spcAft>
                <a:spcPts val="0"/>
              </a:spcAft>
              <a:buClr>
                <a:schemeClr val="lt2"/>
              </a:buClr>
              <a:buSzPts val="1800"/>
              <a:buFont typeface="Arial"/>
              <a:buNone/>
            </a:pPr>
            <a:r>
              <a:rPr b="1" lang="en-US"/>
              <a:t>Michael Claudio.</a:t>
            </a:r>
            <a:endParaRPr/>
          </a:p>
          <a:p>
            <a:pPr indent="0" lvl="0" marL="0" rtl="0" algn="l">
              <a:spcBef>
                <a:spcPts val="1000"/>
              </a:spcBef>
              <a:spcAft>
                <a:spcPts val="0"/>
              </a:spcAft>
              <a:buClr>
                <a:schemeClr val="lt2"/>
              </a:buClr>
              <a:buSzPts val="1800"/>
              <a:buNone/>
            </a:pPr>
            <a:r>
              <a:rPr lang="en-US"/>
              <a:t>SoftSOP.com Llc</a:t>
            </a:r>
            <a:endParaRPr/>
          </a:p>
          <a:p>
            <a:pPr indent="0" lvl="0" marL="0" rtl="0" algn="l">
              <a:lnSpc>
                <a:spcPct val="90000"/>
              </a:lnSpc>
              <a:spcBef>
                <a:spcPts val="1000"/>
              </a:spcBef>
              <a:spcAft>
                <a:spcPts val="0"/>
              </a:spcAft>
              <a:buClr>
                <a:schemeClr val="lt2"/>
              </a:buClr>
              <a:buSzPts val="18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0"/>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Types of Business Strategies</a:t>
            </a:r>
            <a:endParaRPr/>
          </a:p>
        </p:txBody>
      </p:sp>
      <p:sp>
        <p:nvSpPr>
          <p:cNvPr id="289" name="Google Shape;289;p10"/>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0" i="0" lang="en-US" sz="2100">
                <a:solidFill>
                  <a:srgbClr val="374151"/>
                </a:solidFill>
                <a:latin typeface="Arial"/>
                <a:ea typeface="Arial"/>
                <a:cs typeface="Arial"/>
                <a:sym typeface="Arial"/>
              </a:rPr>
              <a:t>Business strategies can take various forms, depending on the organization's goals, competitive environment, and the specific challenges it faces. Here are some common types of business strategies: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Cost Leadership Strategy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Differentiation Strategy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Focus or Niche Strategy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Innovation Strategy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Growth Strategy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Turnaround or Retrenchment Strategy and so on.</a:t>
            </a:r>
            <a:endParaRPr/>
          </a:p>
          <a:p>
            <a:pPr indent="0" lvl="0" marL="0" rtl="0" algn="l">
              <a:lnSpc>
                <a:spcPct val="100000"/>
              </a:lnSpc>
              <a:spcBef>
                <a:spcPts val="1000"/>
              </a:spcBef>
              <a:spcAft>
                <a:spcPts val="0"/>
              </a:spcAft>
              <a:buClr>
                <a:srgbClr val="374151"/>
              </a:buClr>
              <a:buSzPts val="2100"/>
              <a:buNone/>
            </a:pPr>
            <a:r>
              <a:rPr b="0" i="0" lang="en-US" sz="2100">
                <a:solidFill>
                  <a:srgbClr val="374151"/>
                </a:solidFill>
                <a:latin typeface="Arial"/>
                <a:ea typeface="Arial"/>
                <a:cs typeface="Arial"/>
                <a:sym typeface="Arial"/>
              </a:rPr>
              <a:t>Organizations often use a combination of these strategies based on their specific circumstances, industry dynamics, and long-term objectives. The choice of strategy should align with the company's vision and resources, and it may evolve over time as the business environment changes.</a:t>
            </a:r>
            <a:endParaRPr/>
          </a:p>
        </p:txBody>
      </p:sp>
      <p:sp>
        <p:nvSpPr>
          <p:cNvPr id="290" name="Google Shape;290;p10"/>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91" name="Google Shape;291;p10"/>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92" name="Google Shape;292;p10"/>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93" name="Google Shape;293;p10"/>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11"/>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Strategic Planning Process</a:t>
            </a:r>
            <a:endParaRPr/>
          </a:p>
        </p:txBody>
      </p:sp>
      <p:sp>
        <p:nvSpPr>
          <p:cNvPr id="299" name="Google Shape;299;p11"/>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0" i="0" lang="en-US" sz="2100">
                <a:solidFill>
                  <a:srgbClr val="374151"/>
                </a:solidFill>
                <a:latin typeface="Arial"/>
                <a:ea typeface="Arial"/>
                <a:cs typeface="Arial"/>
                <a:sym typeface="Arial"/>
              </a:rPr>
              <a:t>The strategic planning process is a systematic approach that organizations use to define their vision, mission, goals, and the strategies needed to achieve those objectives. It involves a series of steps to ensure that the organization's resources are effectively utilized and that it remains aligned with its mission and adaptable to changes in the business environment. Here are the typical steps in the strategic planning process: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Vision and Mission Statement: Define the organization's vision (its desired future state) and mission (its core purpose and reason for existence). These statements provide a broad context for strategic planning.</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Environmental Analysis: Conduct a thorough analysis of the external environment. This includes examining market trends, competition, regulatory changes, economic conditions, and other factors that may impact the organization.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SWOT Analysis: Assess the organization's internal strengths and weaknesses (SW) and external opportunities and threats (OT) through a SWOT analysis. This helps in identifying strategic areas to focus on.</a:t>
            </a:r>
            <a:endParaRPr/>
          </a:p>
        </p:txBody>
      </p:sp>
      <p:sp>
        <p:nvSpPr>
          <p:cNvPr id="300" name="Google Shape;300;p11"/>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01" name="Google Shape;301;p11"/>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02" name="Google Shape;302;p11"/>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03" name="Google Shape;303;p11"/>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2"/>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Strategic Planning Process</a:t>
            </a:r>
            <a:endParaRPr/>
          </a:p>
        </p:txBody>
      </p:sp>
      <p:sp>
        <p:nvSpPr>
          <p:cNvPr id="309" name="Google Shape;309;p12"/>
          <p:cNvSpPr txBox="1"/>
          <p:nvPr>
            <p:ph idx="1" type="body"/>
          </p:nvPr>
        </p:nvSpPr>
        <p:spPr>
          <a:xfrm>
            <a:off x="592500" y="522875"/>
            <a:ext cx="11007000" cy="509010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Goal Setting: Establish specific, measurable, achievable, relevant, and time-bound (SMART) goals and objectives. These goals should be aligned with the organization's mission and vision.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Strategy Formulation:</a:t>
            </a:r>
            <a:r>
              <a:rPr lang="en-US" sz="2100">
                <a:solidFill>
                  <a:srgbClr val="374151"/>
                </a:solidFill>
                <a:latin typeface="Arial"/>
                <a:ea typeface="Arial"/>
                <a:cs typeface="Arial"/>
                <a:sym typeface="Arial"/>
              </a:rPr>
              <a:t> </a:t>
            </a:r>
            <a:r>
              <a:rPr b="0" i="0" lang="en-US" sz="2100">
                <a:solidFill>
                  <a:srgbClr val="374151"/>
                </a:solidFill>
                <a:latin typeface="Arial"/>
                <a:ea typeface="Arial"/>
                <a:cs typeface="Arial"/>
                <a:sym typeface="Arial"/>
              </a:rPr>
              <a:t>Develop strategies to achieve the defined objectives. These strategies should take into account the organization's strengths and opportunities and address its weaknesses and threats.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Strategy Implementation: Create an action plan for executing the strategies. This includes assigning responsibilities, setting timelines, and allocating resources.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Performance Metrics and KPIs: Define key performance indicators (KPIs) and metrics that will be used to measure progress and success. These should align with the strategic objectives.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Budgeting: Allocate financial resources to support the implementation of the strategies. Create a budget that ensures the organization's financial stability while pursuing its goals.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Monitoring and Evaluation: Continuously monitor the progress of the strategic plan. Regularly assess whether the organization is on track to achieve its objectives and make adjustments as necessary.</a:t>
            </a:r>
            <a:endParaRPr/>
          </a:p>
          <a:p>
            <a:pPr indent="-209550" lvl="0" marL="342900" rtl="0" algn="l">
              <a:lnSpc>
                <a:spcPct val="100000"/>
              </a:lnSpc>
              <a:spcBef>
                <a:spcPts val="1000"/>
              </a:spcBef>
              <a:spcAft>
                <a:spcPts val="0"/>
              </a:spcAft>
              <a:buClr>
                <a:schemeClr val="dk1"/>
              </a:buClr>
              <a:buSzPts val="2100"/>
              <a:buFont typeface="Arial"/>
              <a:buNone/>
            </a:pPr>
            <a:r>
              <a:t/>
            </a:r>
            <a:endParaRPr b="0" i="0" sz="2100">
              <a:solidFill>
                <a:srgbClr val="374151"/>
              </a:solidFill>
              <a:latin typeface="Arial"/>
              <a:ea typeface="Arial"/>
              <a:cs typeface="Arial"/>
              <a:sym typeface="Arial"/>
            </a:endParaRPr>
          </a:p>
        </p:txBody>
      </p:sp>
      <p:sp>
        <p:nvSpPr>
          <p:cNvPr id="310" name="Google Shape;310;p12"/>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11" name="Google Shape;311;p12"/>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12" name="Google Shape;312;p12"/>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13" name="Google Shape;313;p12"/>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3"/>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Strategic Planning Process</a:t>
            </a:r>
            <a:endParaRPr/>
          </a:p>
        </p:txBody>
      </p:sp>
      <p:sp>
        <p:nvSpPr>
          <p:cNvPr id="319" name="Google Shape;319;p13"/>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Feedback and Adaptation: Gather feedback from stakeholders and employees. Use this input to refine the strategic plan and adapt it to changing circumstances or new insights.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Communication: Clearly communicate the strategic plan to all employees and stakeholders to ensure alignment and understanding of the organization's goals.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Review and Refinement: Periodically review and update the strategic plan to remain responsive to evolving market conditions and to ensure the plan remains relevant and effective.</a:t>
            </a:r>
            <a:endParaRPr/>
          </a:p>
          <a:p>
            <a:pPr indent="0" lvl="0" marL="0" rtl="0" algn="l">
              <a:lnSpc>
                <a:spcPct val="100000"/>
              </a:lnSpc>
              <a:spcBef>
                <a:spcPts val="1000"/>
              </a:spcBef>
              <a:spcAft>
                <a:spcPts val="0"/>
              </a:spcAft>
              <a:buClr>
                <a:schemeClr val="dk1"/>
              </a:buClr>
              <a:buSzPts val="2100"/>
              <a:buNone/>
            </a:pPr>
            <a:r>
              <a:t/>
            </a:r>
            <a:endParaRPr b="0"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b="0" i="0" lang="en-US" sz="2100">
                <a:solidFill>
                  <a:srgbClr val="374151"/>
                </a:solidFill>
                <a:latin typeface="Arial"/>
                <a:ea typeface="Arial"/>
                <a:cs typeface="Arial"/>
                <a:sym typeface="Arial"/>
              </a:rPr>
              <a:t>The strategic planning process is an ongoing and iterative one, not a one-time event. Organizations need to be flexible and adaptable in their approach to strategic planning to respond to changing circumstances and seize emerging opportunities.</a:t>
            </a:r>
            <a:endParaRPr/>
          </a:p>
        </p:txBody>
      </p:sp>
      <p:sp>
        <p:nvSpPr>
          <p:cNvPr id="320" name="Google Shape;320;p13"/>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21" name="Google Shape;321;p13"/>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22" name="Google Shape;322;p13"/>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23" name="Google Shape;323;p13"/>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4"/>
          <p:cNvSpPr txBox="1"/>
          <p:nvPr>
            <p:ph type="title"/>
          </p:nvPr>
        </p:nvSpPr>
        <p:spPr>
          <a:xfrm>
            <a:off x="283275" y="2887975"/>
            <a:ext cx="117201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Problem Identification and Analysis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5"/>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a:t>
            </a:r>
            <a:r>
              <a:rPr lang="en-US" sz="3200"/>
              <a:t>Problem-Solving and Decision-Making</a:t>
            </a:r>
            <a:endParaRPr/>
          </a:p>
        </p:txBody>
      </p:sp>
      <p:sp>
        <p:nvSpPr>
          <p:cNvPr id="334" name="Google Shape;334;p15"/>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0" i="0" lang="en-US" sz="2100">
                <a:solidFill>
                  <a:srgbClr val="374151"/>
                </a:solidFill>
                <a:latin typeface="Arial"/>
                <a:ea typeface="Arial"/>
                <a:cs typeface="Arial"/>
                <a:sym typeface="Arial"/>
              </a:rPr>
              <a:t>Problem-solving and decision-making are integral processes in business, as they help organizations address challenges, make informed choices, and achieve their goals. Here's an overview of how problem-solving and decision-making work in a business context:</a:t>
            </a:r>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Problem-Solving in Business:</a:t>
            </a:r>
            <a:endParaRPr b="0" i="0" sz="2100">
              <a:solidFill>
                <a:srgbClr val="374151"/>
              </a:solidFill>
              <a:latin typeface="Arial"/>
              <a:ea typeface="Arial"/>
              <a:cs typeface="Arial"/>
              <a:sym typeface="Arial"/>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Identify the Problem: The first step in problem-solving is to clearly define and understand the problem or challenge. This may involve gathering data, conducting research, and consulting with relevant stakeholders.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Analyze the Situation: Once the problem is identified, analyze the situation by examining its causes, impacts, and underlying factors. This helps in gaining a deeper understanding of the issue.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Generate Solutions: Brainstorm and generate potential solutions to the problem. Encourage creativity and consider various alternatives. The goal is to create a range of options to choose from.</a:t>
            </a:r>
            <a:endParaRPr/>
          </a:p>
        </p:txBody>
      </p:sp>
      <p:sp>
        <p:nvSpPr>
          <p:cNvPr id="335" name="Google Shape;335;p15"/>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36" name="Google Shape;336;p15"/>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37" name="Google Shape;337;p15"/>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38" name="Google Shape;338;p15"/>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6"/>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Problem-Solving and Decision-Making</a:t>
            </a:r>
            <a:endParaRPr/>
          </a:p>
        </p:txBody>
      </p:sp>
      <p:sp>
        <p:nvSpPr>
          <p:cNvPr id="344" name="Google Shape;344;p16"/>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Evaluate Solutions: Assess the pros and cons of each solution. Consider factors like feasibility, cost, potential risks, and alignment with the organization's goals and values.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Select the Best Solution: After careful evaluation, choose the solution that appears to be the most effective and practical. Sometimes, it may be necessary to combine elements of different solutions.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Implement the Solution: Put the chosen solution into action. Create an action plan, allocate resources, and assign responsibilities to ensure the solution is implemented effectively.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Monitor and Evaluate: Continuously monitor the implementation of the solution and evaluate its outcomes. Be prepared to make adjustments if necessary.</a:t>
            </a:r>
            <a:endParaRPr/>
          </a:p>
        </p:txBody>
      </p:sp>
      <p:sp>
        <p:nvSpPr>
          <p:cNvPr id="345" name="Google Shape;345;p16"/>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46" name="Google Shape;346;p16"/>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47" name="Google Shape;347;p16"/>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48" name="Google Shape;348;p16"/>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7"/>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Problem-Solving and Decision-Making</a:t>
            </a:r>
            <a:endParaRPr/>
          </a:p>
        </p:txBody>
      </p:sp>
      <p:sp>
        <p:nvSpPr>
          <p:cNvPr id="354" name="Google Shape;354;p17"/>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1" i="0" lang="en-US" sz="2100">
                <a:solidFill>
                  <a:srgbClr val="374151"/>
                </a:solidFill>
                <a:latin typeface="Arial"/>
                <a:ea typeface="Arial"/>
                <a:cs typeface="Arial"/>
                <a:sym typeface="Arial"/>
              </a:rPr>
              <a:t>Decision-Making in Business: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Define the Decision: Clearly define the decision that needs to be made. Ensure that the decision aligns with the organization's goals and objectives.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Gather Information: Collect relevant data and information that can inform the decision-making process. This may involve market research, financial data, or input from experts.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Identify Alternatives: Generate a list of possible alternatives or choices. Consider different options that could address the issue or opportunity at hand.</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Evaluate Alternatives: Assess each alternative using predefined criteria, such as cost, risk, time frame, and potential impact on the business. This evaluation helps in determining the most suitable option.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Make the Decision: Choose the alternative that aligns best with the defined criteria and the organization's objectives. Ensure that the decision is well-reasoned and based on available evidence.</a:t>
            </a:r>
            <a:endParaRPr/>
          </a:p>
        </p:txBody>
      </p:sp>
      <p:sp>
        <p:nvSpPr>
          <p:cNvPr id="355" name="Google Shape;355;p17"/>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56" name="Google Shape;356;p17"/>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57" name="Google Shape;357;p17"/>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58" name="Google Shape;358;p17"/>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8"/>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Problem-Solving and Decision-Making</a:t>
            </a:r>
            <a:endParaRPr/>
          </a:p>
        </p:txBody>
      </p:sp>
      <p:sp>
        <p:nvSpPr>
          <p:cNvPr id="364" name="Google Shape;364;p18"/>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Implement the Decision: Develop an action plan for implementing the decision. Assign responsibilities, set deadlines, and allocate resources to ensure a smooth execution.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Monitor and Adjust: Continuously monitor the effects of the decision. Be ready to make adjustments if the chosen alternative does not yield the expected results or if the business environment changes.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Feedback and Learning: Encourage feedback and learning from the decision-making process. Use the outcomes of past decisions to inform future ones and to improve the organization's decision-making capabilities.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In both problem-solving and decision-making, effective communication and collaboration among team members and stakeholders are crucial. Additionally, it's important to consider ethical and legal implications when making decisions in a business context, as well as to be aware of potential biases that can impact the decision-making process.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p:txBody>
      </p:sp>
      <p:sp>
        <p:nvSpPr>
          <p:cNvPr id="365" name="Google Shape;365;p18"/>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66" name="Google Shape;366;p18"/>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67" name="Google Shape;367;p18"/>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68" name="Google Shape;368;p18"/>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9"/>
          <p:cNvSpPr txBox="1"/>
          <p:nvPr>
            <p:ph type="title"/>
          </p:nvPr>
        </p:nvSpPr>
        <p:spPr>
          <a:xfrm>
            <a:off x="381000" y="2887975"/>
            <a:ext cx="116223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Leadership and Management Skills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
          <p:cNvSpPr txBox="1"/>
          <p:nvPr>
            <p:ph idx="1" type="body"/>
          </p:nvPr>
        </p:nvSpPr>
        <p:spPr>
          <a:xfrm>
            <a:off x="592549" y="863600"/>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3200"/>
              <a:buNone/>
            </a:pPr>
            <a:r>
              <a:rPr b="1" i="0" lang="en-US" sz="3200">
                <a:solidFill>
                  <a:srgbClr val="374151"/>
                </a:solidFill>
                <a:latin typeface="Arial"/>
                <a:ea typeface="Arial"/>
                <a:cs typeface="Arial"/>
                <a:sym typeface="Arial"/>
              </a:rPr>
              <a:t>Course Objectives:</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understand fundamental business strategies and their application.</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develop essential skills for problem-solving, decision-making, and leadership.</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explore various aspects of business, including marketing, finance, and operations.</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apply strategic thinking to real-world business challenges.</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foster an entrepreneurial mindset for innovation and growth.</a:t>
            </a:r>
            <a:endParaRPr/>
          </a:p>
        </p:txBody>
      </p:sp>
      <p:sp>
        <p:nvSpPr>
          <p:cNvPr id="215" name="Google Shape;215;p2"/>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16" name="Google Shape;216;p2"/>
          <p:cNvSpPr txBox="1"/>
          <p:nvPr>
            <p:ph idx="11" type="ftr"/>
          </p:nvPr>
        </p:nvSpPr>
        <p:spPr>
          <a:xfrm>
            <a:off x="1342390" y="6450329"/>
            <a:ext cx="206121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17" name="Google Shape;217;p2"/>
          <p:cNvSpPr txBox="1"/>
          <p:nvPr>
            <p:ph idx="10" type="dt"/>
          </p:nvPr>
        </p:nvSpPr>
        <p:spPr>
          <a:xfrm>
            <a:off x="3403600" y="6450329"/>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18" name="Google Shape;218;p2"/>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20"/>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Leadership and Management Skills</a:t>
            </a:r>
            <a:endParaRPr/>
          </a:p>
        </p:txBody>
      </p:sp>
      <p:sp>
        <p:nvSpPr>
          <p:cNvPr id="379" name="Google Shape;379;p20"/>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Leadership and management are distinct yet interconnected roles in an organization. Each requires a unique set of skills and qualities to be effective. Here are key skills and qualities associated with leadership and management:</a:t>
            </a:r>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Leadership Skills and Qualities: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Vision: Leaders have a clear vision of where they want to take their teams or organizations. They inspire others with their vision and set a direction for the future.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Inspiration: Effective leaders motivate and inspire their teams to achieve common goals. They lead by example and energize others to follow their lead.</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Communication: Leaders excel in communication. They can convey their ideas and vision clearly and listen actively to others. Effective communication fosters understanding and alignment.</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Emotional Intelligence: Leaders understand and manage their own emotions and those of others. They are empathetic and can navigate complex interpersonal relationships.</a:t>
            </a:r>
            <a:endParaRPr/>
          </a:p>
        </p:txBody>
      </p:sp>
      <p:sp>
        <p:nvSpPr>
          <p:cNvPr id="380" name="Google Shape;380;p20"/>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81" name="Google Shape;381;p20"/>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82" name="Google Shape;382;p20"/>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83" name="Google Shape;383;p20"/>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21"/>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Leadership and Management Skills</a:t>
            </a:r>
            <a:endParaRPr/>
          </a:p>
        </p:txBody>
      </p:sp>
      <p:sp>
        <p:nvSpPr>
          <p:cNvPr id="389" name="Google Shape;389;p21"/>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Strategic Thinking: Leaders think strategically, looking beyond day-to-day tasks to set long-term goals and make high-level decisions.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Adaptability: Leadership often requires adapting to changing circumstances and leading through uncertainty. Effective leaders are flexible and open to change.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Innovation: Leaders encourage creativity and innovation within their teams, driving progress and growth.</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Decision-Making: Leaders make decisions based on sound judgment, considering available information and the impact on their team or organization.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Influence: Leaders have the ability to influence others, even without formal authority. They build trust and credibility, making it easier to rally support for their ideas.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Conflict Resolution: Leaders can address and resolve conflicts within their teams, ensuring a harmonious and productive work environment.</a:t>
            </a:r>
            <a:endParaRPr/>
          </a:p>
        </p:txBody>
      </p:sp>
      <p:sp>
        <p:nvSpPr>
          <p:cNvPr id="390" name="Google Shape;390;p21"/>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91" name="Google Shape;391;p21"/>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392" name="Google Shape;392;p21"/>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93" name="Google Shape;393;p21"/>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2"/>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Leadership and Management Skills</a:t>
            </a:r>
            <a:endParaRPr/>
          </a:p>
        </p:txBody>
      </p:sp>
      <p:sp>
        <p:nvSpPr>
          <p:cNvPr id="399" name="Google Shape;399;p22"/>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1" i="0" lang="en-US" sz="2100">
                <a:solidFill>
                  <a:srgbClr val="374151"/>
                </a:solidFill>
                <a:latin typeface="Arial"/>
                <a:ea typeface="Arial"/>
                <a:cs typeface="Arial"/>
                <a:sym typeface="Arial"/>
              </a:rPr>
              <a:t>Management Skills and Qualities: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Planning: Managers are skilled in planning and organizing. They develop detailed plans, set priorities, and allocate resources effectively.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Organization: Effective managers are well-organized, ensuring tasks and processes run smoothly and efficiently.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Delegation: Managers delegate tasks and responsibilities among team members, balancing workloads and leveraging the strengths of each team member.</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Time Management: Managers excel in time management, ensuring that projects and tasks are completed within deadlines.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Budgeting and Financial Management: Managers understand financial management, including budgeting, cost control, and resource allocation.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Problem-Solving: Managers are adept at identifying and solving problems that arise in day-to-day operations.</a:t>
            </a:r>
            <a:endParaRPr/>
          </a:p>
        </p:txBody>
      </p:sp>
      <p:sp>
        <p:nvSpPr>
          <p:cNvPr id="400" name="Google Shape;400;p22"/>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01" name="Google Shape;401;p22"/>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02" name="Google Shape;402;p22"/>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03" name="Google Shape;403;p22"/>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3"/>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Leadership and Management Skills</a:t>
            </a:r>
            <a:endParaRPr/>
          </a:p>
        </p:txBody>
      </p:sp>
      <p:sp>
        <p:nvSpPr>
          <p:cNvPr id="409" name="Google Shape;409;p23"/>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Performance Management: Managers provide feedback, set expectations, and evaluate employee performance, helping to improve team productivity.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Monitoring: Managers continuously monitor progress and performance, adjusting strategies and plans as needed.</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Technical Expertise: In some cases, managers may need to have technical expertise related to their industry or field.</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Risk Management: Managers assess and manage risks associated with projects, ensuring that potential issues are addressed proactively.</a:t>
            </a:r>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It's important to note that individuals in leadership and management roles often need a combination of these skills to be successful. The specific mix of skills and qualities required depends on the nature of the organization, the industry, and the leadership and management style that is most effective in a given context. Successful leaders and managers continually develop and refine these skills throughout their careers.</a:t>
            </a:r>
            <a:endParaRPr/>
          </a:p>
        </p:txBody>
      </p:sp>
      <p:sp>
        <p:nvSpPr>
          <p:cNvPr id="410" name="Google Shape;410;p23"/>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11" name="Google Shape;411;p23"/>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12" name="Google Shape;412;p23"/>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13" name="Google Shape;413;p23"/>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4"/>
          <p:cNvSpPr txBox="1"/>
          <p:nvPr>
            <p:ph type="title"/>
          </p:nvPr>
        </p:nvSpPr>
        <p:spPr>
          <a:xfrm>
            <a:off x="381000" y="2887975"/>
            <a:ext cx="115827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Marketing Strategies and Branding</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25"/>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Marketing Strategies and Branding</a:t>
            </a:r>
            <a:endParaRPr/>
          </a:p>
        </p:txBody>
      </p:sp>
      <p:sp>
        <p:nvSpPr>
          <p:cNvPr id="424" name="Google Shape;424;p25"/>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Marketing strategies and branding are integral components of a company's efforts to promote its products or services and build a strong, recognizable identity. Here's an overview of both:</a:t>
            </a:r>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Marketing Strategies:</a:t>
            </a:r>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Marketing strategies encompass the tactics and plans that a company uses to promote its products or services, reach its target audience, and achieve its business objectives. There are various marketing strategies, including: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Segmentation and Targeting: Identify and segment the market into distinct groups of potential customers, then target specific segments with tailored marketing efforts.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Product Development and Innovation: Develop and improve products or services to meet customer needs and differentiate from competitors.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Pricing Strategies: Determine the pricing strategy, which can include premium pricing, value-based pricing, competitive pricing, or dynamic pricing.</a:t>
            </a:r>
            <a:endParaRPr/>
          </a:p>
        </p:txBody>
      </p:sp>
      <p:sp>
        <p:nvSpPr>
          <p:cNvPr id="425" name="Google Shape;425;p25"/>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26" name="Google Shape;426;p25"/>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27" name="Google Shape;427;p25"/>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28" name="Google Shape;428;p25"/>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26"/>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Marketing Strategies and Branding</a:t>
            </a:r>
            <a:endParaRPr/>
          </a:p>
        </p:txBody>
      </p:sp>
      <p:sp>
        <p:nvSpPr>
          <p:cNvPr id="434" name="Google Shape;434;p26"/>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Distribution and Channel Management: Decide how and where to make products or services available to customers. This includes selecting sales channels and distribution partners.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Promotion and Advertising: Create marketing campaigns, advertising, and promotional materials to raise awareness and generate interest. This may involve online marketing, social media, print media, television, and more.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Content Marketing: Create valuable and relevant content to attract and engage potential customers. This includes blog posts, videos, infographics, and other content.</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Search Engine Optimization (SEO): Optimize digital content to rank higher in search engine results and drive organic traffic to a website.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Social Media Marketing: Utilize social media platforms to connect with the target audience, promote products or services, and build brand awareness.</a:t>
            </a:r>
            <a:endParaRPr/>
          </a:p>
        </p:txBody>
      </p:sp>
      <p:sp>
        <p:nvSpPr>
          <p:cNvPr id="435" name="Google Shape;435;p26"/>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36" name="Google Shape;436;p26"/>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37" name="Google Shape;437;p26"/>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38" name="Google Shape;438;p26"/>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27"/>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Marketing Strategies and Branding</a:t>
            </a:r>
            <a:endParaRPr/>
          </a:p>
        </p:txBody>
      </p:sp>
      <p:sp>
        <p:nvSpPr>
          <p:cNvPr id="444" name="Google Shape;444;p27"/>
          <p:cNvSpPr txBox="1"/>
          <p:nvPr>
            <p:ph idx="1" type="body"/>
          </p:nvPr>
        </p:nvSpPr>
        <p:spPr>
          <a:xfrm>
            <a:off x="592500" y="621675"/>
            <a:ext cx="11007000" cy="509010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Email Marketing: Send targeted email campaigns to nurture leads, retain customers, and provide relevant content.</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Influencer Marketing: Collaborate with influencers or experts in the industry to reach a wider audience and gain credibility.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Event Marketing: Organize or participate in events, trade shows, webinars, and conferences to showcase products and engage with potential customers.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Customer Relationship Management (CRM): Implement systems and processes to manage and maintain strong relationships with customers, fostering loyalty and repeat business.</a:t>
            </a:r>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Branding:</a:t>
            </a:r>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Branding is the process of creating and shaping a unique, consistent, and memorable identity for a company, product, or service. A strong brand communicates the company's values, personality, and promise to its customers. Key elements of branding include: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Identity: This includes the visual elements of a brand, such as logos, colors, typography, and design, which create a recognizable and cohesive brand image.</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p:txBody>
      </p:sp>
      <p:sp>
        <p:nvSpPr>
          <p:cNvPr id="445" name="Google Shape;445;p27"/>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46" name="Google Shape;446;p27"/>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47" name="Google Shape;447;p27"/>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48" name="Google Shape;448;p27"/>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28"/>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Marketing Strategies and Branding</a:t>
            </a:r>
            <a:endParaRPr/>
          </a:p>
        </p:txBody>
      </p:sp>
      <p:sp>
        <p:nvSpPr>
          <p:cNvPr id="454" name="Google Shape;454;p28"/>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Positioning: Determine how the brand is positioned in the market and how it compares to competitors. This involves defining the brand's unique value and target audience.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Messaging: Develop a clear and compelling brand message that communicates what the brand stands for and what customers can expect.</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Consistency: Maintain consistency in all branding elements and communications to reinforce the brand identity.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Loyalty: Establish a strong emotional connection with customers to foster brand loyalty, repeat business, and advocacy.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Extension: Consider opportunities to expand the brand into new product lines or market segments.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Reputation Management: Monitor and manage the brand's online and offline reputation to maintain a positive image.</a:t>
            </a:r>
            <a:endParaRPr/>
          </a:p>
        </p:txBody>
      </p:sp>
      <p:sp>
        <p:nvSpPr>
          <p:cNvPr id="455" name="Google Shape;455;p28"/>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56" name="Google Shape;456;p28"/>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57" name="Google Shape;457;p28"/>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58" name="Google Shape;458;p28"/>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9"/>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Marketing Strategies and Branding</a:t>
            </a:r>
            <a:endParaRPr/>
          </a:p>
        </p:txBody>
      </p:sp>
      <p:sp>
        <p:nvSpPr>
          <p:cNvPr id="464" name="Google Shape;464;p29"/>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Guidelines: Create and enforce guidelines that dictate how the brand should be presented and represented in all materials and communications.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Effective marketing strategies often incorporate branding elements to reinforce the brand identity in promotional efforts. Successful branding builds brand recognition, trust, and customer loyalty, which in turn supports marketing efforts and contributes to business growth and sustainability.</a:t>
            </a:r>
            <a:endParaRPr/>
          </a:p>
        </p:txBody>
      </p:sp>
      <p:sp>
        <p:nvSpPr>
          <p:cNvPr id="465" name="Google Shape;465;p29"/>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66" name="Google Shape;466;p29"/>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67" name="Google Shape;467;p29"/>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68" name="Google Shape;468;p29"/>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
          <p:cNvSpPr txBox="1"/>
          <p:nvPr>
            <p:ph type="title"/>
          </p:nvPr>
        </p:nvSpPr>
        <p:spPr>
          <a:xfrm>
            <a:off x="381000" y="2887975"/>
            <a:ext cx="117012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Introduction to Business Strategies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30"/>
          <p:cNvSpPr txBox="1"/>
          <p:nvPr>
            <p:ph type="title"/>
          </p:nvPr>
        </p:nvSpPr>
        <p:spPr>
          <a:xfrm>
            <a:off x="263525" y="2887975"/>
            <a:ext cx="119286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Financial Management and Analysis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31"/>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Financial Management and Analysis</a:t>
            </a:r>
            <a:endParaRPr/>
          </a:p>
        </p:txBody>
      </p:sp>
      <p:sp>
        <p:nvSpPr>
          <p:cNvPr id="479" name="Google Shape;479;p31"/>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Financial management and analysis are critical aspects of running a successful business. Financial management involves the planning, organizing, and controlling of an organization's financial resources, while financial analysis involves the evaluation and interpretation of financial data to make informed decisions. Here's an overview of both concepts:</a:t>
            </a:r>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Financial Management:</a:t>
            </a:r>
            <a:endParaRPr i="0" sz="2100">
              <a:solidFill>
                <a:srgbClr val="374151"/>
              </a:solidFill>
              <a:latin typeface="Arial"/>
              <a:ea typeface="Arial"/>
              <a:cs typeface="Arial"/>
              <a:sym typeface="Arial"/>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Budgeting: Creating a financial plan that outlines expected revenues and expenses for a specified period. Budgets help allocate resources effectively and ensure financial discipline.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Planning: Developing long-term financial strategies to achieve the company's goals and objectives. This includes setting financial targets and identifying the necessary resources to achieve them.</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Cash Flow Management: Managing the inflow and outflow of cash to ensure there is enough liquidity to meet short-term obligations. Cash flow management involves monitoring, forecasting, and optimizing cash resources.</a:t>
            </a:r>
            <a:endParaRPr/>
          </a:p>
        </p:txBody>
      </p:sp>
      <p:sp>
        <p:nvSpPr>
          <p:cNvPr id="480" name="Google Shape;480;p31"/>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81" name="Google Shape;481;p31"/>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82" name="Google Shape;482;p31"/>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83" name="Google Shape;483;p31"/>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32"/>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Financial Management and Analysis</a:t>
            </a:r>
            <a:endParaRPr/>
          </a:p>
        </p:txBody>
      </p:sp>
      <p:sp>
        <p:nvSpPr>
          <p:cNvPr id="489" name="Google Shape;489;p32"/>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Risk Management: Identifying, assessing, and mitigating financial risks, including credit risk, market risk, and operational risk. This may involve the use of insurance, hedging, or diversification strategies.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Capital Structure: Deciding on the mix of equity and debt financing to fund the company's operations. This decision affects the company's cost of capital and risk profile.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Investment Analysis: Evaluating potential investment opportunities or projects to determine their financial feasibility and potential return on investment (ROI).</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Cost Control: Monitoring and managing costs to improve efficiency and profitability. Cost control involves analyzing expenses and finding ways to reduce them without compromising quality.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Reporting: Preparing financial statements such as the balance sheet, income statement, and cash flow statement to communicate the company's financial performance to stakeholders.</a:t>
            </a:r>
            <a:endParaRPr/>
          </a:p>
        </p:txBody>
      </p:sp>
      <p:sp>
        <p:nvSpPr>
          <p:cNvPr id="490" name="Google Shape;490;p32"/>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91" name="Google Shape;491;p32"/>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492" name="Google Shape;492;p32"/>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93" name="Google Shape;493;p32"/>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33"/>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Financial Management and Analysis</a:t>
            </a:r>
            <a:endParaRPr/>
          </a:p>
        </p:txBody>
      </p:sp>
      <p:sp>
        <p:nvSpPr>
          <p:cNvPr id="499" name="Google Shape;499;p33"/>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Tax Planning: Developing strategies to minimize tax liabilities while ensuring compliance with tax regulations. This may involve optimizing the company's tax structure and taking advantage of tax incentives.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Dividend Policy: Deciding on the company's approach to distributing profits to shareholders, considering factors such as reinvestment in the business and shareholder expectations.</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Financial Analysis: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Ratio Analysis: Evaluating the financial health and performance of a company by analyzing key financial ratios, such as liquidity ratios, profitability ratios, and leverage ratios.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Trend Analysis: Assessing financial data over time to identify patterns and trends. This can help in making forecasts and understanding how the company's financial performance is evolving.</a:t>
            </a:r>
            <a:endParaRPr/>
          </a:p>
        </p:txBody>
      </p:sp>
      <p:sp>
        <p:nvSpPr>
          <p:cNvPr id="500" name="Google Shape;500;p33"/>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01" name="Google Shape;501;p33"/>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502" name="Google Shape;502;p33"/>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03" name="Google Shape;503;p33"/>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34"/>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Financial Management and Analysis</a:t>
            </a:r>
            <a:endParaRPr/>
          </a:p>
        </p:txBody>
      </p:sp>
      <p:sp>
        <p:nvSpPr>
          <p:cNvPr id="509" name="Google Shape;509;p34"/>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Comparative Analysis: Comparing the company's financial data with industry benchmarks and competitors to gauge its relative performance and competitiveness.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Risk Assessment: Analyzing financial data to identify potential financial risks, such as credit risk, liquidity risk, or market risk.</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Valuation: Determining the intrinsic value of a company's shares or assets using various valuation methods like discounted cash flow (DCF) analysis, market multiples, or asset-based valuation.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Scenario Analysis: Assessing the impact of different scenarios and variables on financial performance, which can be particularly useful for making informed decisions in uncertain environments.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Credit Analysis: Evaluating the creditworthiness of a borrower, whether it's a customer, supplier, or investment opportunity. Credit analysis helps mitigate the risk of non-payment or default.</a:t>
            </a:r>
            <a:endParaRPr/>
          </a:p>
        </p:txBody>
      </p:sp>
      <p:sp>
        <p:nvSpPr>
          <p:cNvPr id="510" name="Google Shape;510;p34"/>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11" name="Google Shape;511;p34"/>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512" name="Google Shape;512;p34"/>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13" name="Google Shape;513;p34"/>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35"/>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Financial Management and Analysis</a:t>
            </a:r>
            <a:endParaRPr/>
          </a:p>
        </p:txBody>
      </p:sp>
      <p:sp>
        <p:nvSpPr>
          <p:cNvPr id="519" name="Google Shape;519;p35"/>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Modeling: Building financial models to project future financial performance based on assumptions and various scenarios. Financial models are used for forecasting and decision-making.</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Financial management and analysis are essential for informed decision-making, resource allocation, risk management, and overall business success. Effective financial management helps ensure the financial stability and sustainability of an organization, while financial analysis provides the insights needed to make strategic and operational decisions.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p:txBody>
      </p:sp>
      <p:sp>
        <p:nvSpPr>
          <p:cNvPr id="520" name="Google Shape;520;p35"/>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21" name="Google Shape;521;p35"/>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522" name="Google Shape;522;p35"/>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23" name="Google Shape;523;p35"/>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36"/>
          <p:cNvSpPr txBox="1"/>
          <p:nvPr>
            <p:ph type="title"/>
          </p:nvPr>
        </p:nvSpPr>
        <p:spPr>
          <a:xfrm>
            <a:off x="3788575" y="2887975"/>
            <a:ext cx="48942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500"/>
              <a:buFont typeface="Libre Franklin"/>
              <a:buNone/>
            </a:pPr>
            <a:r>
              <a:rPr b="1" lang="en-US" sz="5500"/>
              <a:t>CONCLUSION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37"/>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CONCLUSION</a:t>
            </a:r>
            <a:endParaRPr/>
          </a:p>
        </p:txBody>
      </p:sp>
      <p:sp>
        <p:nvSpPr>
          <p:cNvPr id="534" name="Google Shape;534;p37"/>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In conclusion, the course "Strategies and Skills in Business" encompasses a wide range of fundamental principles and practices that are essential for success in the business world. It equips individuals with the knowledge and tools needed to navigate the complex and dynamic landscape of modern business. Here are some key takeaways from this course: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Comprehensive Understanding: The course provides a comprehensive understanding of business strategies, including the different types of strategies, such as cost leadership, differentiation, growth, and innovation. It also covers the strategic planning process and how to adapt to changing business environments.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Leadership and Management: The course emphasizes the importance of effective leadership and management skills. It highlights the distinction between leadership and management, demonstrating how both are essential for organizational success.</a:t>
            </a:r>
            <a:endParaRPr/>
          </a:p>
        </p:txBody>
      </p:sp>
      <p:sp>
        <p:nvSpPr>
          <p:cNvPr id="535" name="Google Shape;535;p37"/>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36" name="Google Shape;536;p37"/>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537" name="Google Shape;537;p37"/>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38" name="Google Shape;538;p37"/>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38"/>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CONCLUSION</a:t>
            </a:r>
            <a:endParaRPr/>
          </a:p>
        </p:txBody>
      </p:sp>
      <p:sp>
        <p:nvSpPr>
          <p:cNvPr id="544" name="Google Shape;544;p38"/>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Marketing and Branding: Marketing strategies and branding play a pivotal role in business. The course covers various marketing approaches, from segmentation and targeting to digital marketing, and how they contribute to building a strong brand identity.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Management and Analysis: Understanding financial management and analysis is crucial for making informed decisions and ensuring the financial health of an organization. The course delves into areas like budgeting, risk management, financial reporting, and financial analysis.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Problem-Solving and Decision-Making: Problem-solving and decision-making are critical skills for business professionals. The course provides insights into how to identify, analyze, and solve problems, as well as how to make well-informed decisions that align with organizational goals.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Adaptability and Continuous Learning: The business landscape is dynamic and ever-evolving. This course underscores the importance of adaptability and continuous learning. Business professionals must remain agile and open to change to thrive in today's environment.</a:t>
            </a:r>
            <a:endParaRPr/>
          </a:p>
        </p:txBody>
      </p:sp>
      <p:sp>
        <p:nvSpPr>
          <p:cNvPr id="545" name="Google Shape;545;p38"/>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46" name="Google Shape;546;p38"/>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547" name="Google Shape;547;p38"/>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48" name="Google Shape;548;p38"/>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39"/>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CONCLUSION</a:t>
            </a:r>
            <a:endParaRPr/>
          </a:p>
        </p:txBody>
      </p:sp>
      <p:sp>
        <p:nvSpPr>
          <p:cNvPr id="554" name="Google Shape;554;p39"/>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Ethical Considerations: Throughout the course, ethical considerations in business are emphasized. Business leaders and professionals are encouraged to make decisions that align with ethical values and corporate social responsibility.</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In a rapidly changing business world, the "Strategies and Skills in Business" course equips individuals with the knowledge and competencies needed to navigate challenges, seize opportunities, and contribute to the success of their organizations. By mastering these strategies and skills, individuals can enhance their professional capabilities and play a pivotal role in shaping the future of the business world.</a:t>
            </a:r>
            <a:endParaRPr/>
          </a:p>
        </p:txBody>
      </p:sp>
      <p:sp>
        <p:nvSpPr>
          <p:cNvPr id="555" name="Google Shape;555;p39"/>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56" name="Google Shape;556;p39"/>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557" name="Google Shape;557;p39"/>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58" name="Google Shape;558;p39"/>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Defining Business Strategy</a:t>
            </a:r>
            <a:endParaRPr/>
          </a:p>
        </p:txBody>
      </p:sp>
      <p:sp>
        <p:nvSpPr>
          <p:cNvPr id="229" name="Google Shape;229;p4"/>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0" i="0" lang="en-US" sz="2100">
                <a:solidFill>
                  <a:srgbClr val="374151"/>
                </a:solidFill>
                <a:latin typeface="Arial"/>
                <a:ea typeface="Arial"/>
                <a:cs typeface="Arial"/>
                <a:sym typeface="Arial"/>
              </a:rPr>
              <a:t>Business strategy is a comprehensive plan or approach that an organization formulates to achieve its long-term goals and objectives. It is the set of decisions and actions that guide an organization towards its desired future state, taking into account the competitive landscape, market dynamics, and the company's own strengths and weaknesses. Business strategy serves as a roadmap for how a company will create and sustain value for its stakeholders, such as shareholders, customers, employees, and partners.</a:t>
            </a:r>
            <a:endParaRPr/>
          </a:p>
          <a:p>
            <a:pPr indent="0" lvl="0" marL="0" rtl="0" algn="l">
              <a:lnSpc>
                <a:spcPct val="100000"/>
              </a:lnSpc>
              <a:spcBef>
                <a:spcPts val="1000"/>
              </a:spcBef>
              <a:spcAft>
                <a:spcPts val="0"/>
              </a:spcAft>
              <a:buClr>
                <a:srgbClr val="374151"/>
              </a:buClr>
              <a:buSzPts val="2100"/>
              <a:buNone/>
            </a:pPr>
            <a:r>
              <a:rPr b="0" i="0" lang="en-US" sz="2100">
                <a:solidFill>
                  <a:srgbClr val="374151"/>
                </a:solidFill>
                <a:latin typeface="Arial"/>
                <a:ea typeface="Arial"/>
                <a:cs typeface="Arial"/>
                <a:sym typeface="Arial"/>
              </a:rPr>
              <a:t>Key elements of a business strategy typically include: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Vision and Mission: A clear and inspiring vision and mission statement that articulates the company's purpose and long-term aspirations.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Goals and Objectives: Specific, measurable, and time-bound goals that the organization aims to achieve. These goals should align with the mission and vision.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Competitive Analysis: An assessment of the competitive landscape, including an understanding of rivals, their strengths and weaknesses, and market trends.</a:t>
            </a:r>
            <a:endParaRPr/>
          </a:p>
        </p:txBody>
      </p:sp>
      <p:sp>
        <p:nvSpPr>
          <p:cNvPr id="230" name="Google Shape;230;p4"/>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31" name="Google Shape;231;p4"/>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32" name="Google Shape;232;p4"/>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33" name="Google Shape;233;p4"/>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40"/>
          <p:cNvSpPr txBox="1"/>
          <p:nvPr>
            <p:ph type="title"/>
          </p:nvPr>
        </p:nvSpPr>
        <p:spPr>
          <a:xfrm>
            <a:off x="6907623" y="2173658"/>
            <a:ext cx="4903377" cy="61086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dk1"/>
              </a:buClr>
              <a:buSzPts val="4400"/>
              <a:buFont typeface="Franklin Gothic"/>
              <a:buNone/>
            </a:pPr>
            <a:r>
              <a:rPr lang="en-US"/>
              <a:t>Thank you</a:t>
            </a:r>
            <a:endParaRPr/>
          </a:p>
        </p:txBody>
      </p:sp>
      <p:sp>
        <p:nvSpPr>
          <p:cNvPr id="565" name="Google Shape;565;p40"/>
          <p:cNvSpPr txBox="1"/>
          <p:nvPr>
            <p:ph idx="2" type="subTitle"/>
          </p:nvPr>
        </p:nvSpPr>
        <p:spPr>
          <a:xfrm>
            <a:off x="6907623" y="3591098"/>
            <a:ext cx="4903377" cy="1057791"/>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Clr>
                <a:schemeClr val="dk1"/>
              </a:buClr>
              <a:buSzPts val="1600"/>
              <a:buNone/>
            </a:pPr>
            <a:r>
              <a:rPr lang="en-US"/>
              <a:t>Congratulations on successfully completing our Strategies and Skills in Business Course! 🎉 We're thrilled to have been part of your learning journey, and we hope you found the course both informative and enjoyable.</a:t>
            </a:r>
            <a:endParaRPr/>
          </a:p>
        </p:txBody>
      </p:sp>
      <p:sp>
        <p:nvSpPr>
          <p:cNvPr id="566" name="Google Shape;566;p40"/>
          <p:cNvSpPr txBox="1"/>
          <p:nvPr>
            <p:ph idx="1" type="body"/>
          </p:nvPr>
        </p:nvSpPr>
        <p:spPr>
          <a:xfrm>
            <a:off x="6896100" y="5102063"/>
            <a:ext cx="4914900" cy="588795"/>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2"/>
              </a:buClr>
              <a:buSzPts val="1600"/>
              <a:buNone/>
            </a:pPr>
            <a:r>
              <a:rPr lang="en-US"/>
              <a:t>Created By,</a:t>
            </a:r>
            <a:endParaRPr/>
          </a:p>
          <a:p>
            <a:pPr indent="0" lvl="0" marL="0" rtl="0" algn="l">
              <a:lnSpc>
                <a:spcPct val="90000"/>
              </a:lnSpc>
              <a:spcBef>
                <a:spcPts val="1000"/>
              </a:spcBef>
              <a:spcAft>
                <a:spcPts val="0"/>
              </a:spcAft>
              <a:buClr>
                <a:schemeClr val="lt2"/>
              </a:buClr>
              <a:buSzPts val="1600"/>
              <a:buNone/>
            </a:pPr>
            <a:r>
              <a:rPr b="1" lang="en-US"/>
              <a:t>Michael Claudio.</a:t>
            </a:r>
            <a:endParaRPr/>
          </a:p>
          <a:p>
            <a:pPr indent="0" lvl="0" marL="0" rtl="0" algn="l">
              <a:lnSpc>
                <a:spcPct val="90000"/>
              </a:lnSpc>
              <a:spcBef>
                <a:spcPts val="1000"/>
              </a:spcBef>
              <a:spcAft>
                <a:spcPts val="0"/>
              </a:spcAft>
              <a:buClr>
                <a:schemeClr val="lt2"/>
              </a:buClr>
              <a:buSzPts val="1600"/>
              <a:buNone/>
            </a:pPr>
            <a:r>
              <a:rPr b="1" lang="en-US"/>
              <a:t>SoftSOP.com Llc</a:t>
            </a:r>
            <a:endParaRPr/>
          </a:p>
        </p:txBody>
      </p:sp>
      <p:pic>
        <p:nvPicPr>
          <p:cNvPr id="567" name="Google Shape;567;p40"/>
          <p:cNvPicPr preferRelativeResize="0"/>
          <p:nvPr>
            <p:ph idx="3" type="pic"/>
          </p:nvPr>
        </p:nvPicPr>
        <p:blipFill rotWithShape="1">
          <a:blip r:embed="rId3">
            <a:alphaModFix/>
          </a:blip>
          <a:srcRect b="12500" l="0" r="0" t="12500"/>
          <a:stretch/>
        </p:blipFill>
        <p:spPr>
          <a:xfrm>
            <a:off x="0" y="0"/>
            <a:ext cx="6096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5"/>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Defining Business Strategy</a:t>
            </a:r>
            <a:endParaRPr/>
          </a:p>
        </p:txBody>
      </p:sp>
      <p:sp>
        <p:nvSpPr>
          <p:cNvPr id="239" name="Google Shape;239;p5"/>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Target Market: Identifying the specific customer segments or markets the company intends to serve.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Value Proposition: Defining the unique value the company offers to its customers and how it differentiates itself from competitors.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Core Competencies: Recognizing the key strengths and capabilities within the organization that can be leveraged for competitive advantage.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Strategic Initiatives: Outlining the major actions and projects the company will undertake to achieve its objectives. This may involve market expansion, product development, cost reduction, or other strategic moves.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Resource Allocation: Deciding how to allocate resources, including financial, human, and technological resources, to support strategic initiatives.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Risk Management: Identifying potential risks and challenges, and developing plans to mitigate them.</a:t>
            </a:r>
            <a:endParaRPr/>
          </a:p>
        </p:txBody>
      </p:sp>
      <p:sp>
        <p:nvSpPr>
          <p:cNvPr id="240" name="Google Shape;240;p5"/>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41" name="Google Shape;241;p5"/>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42" name="Google Shape;242;p5"/>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43" name="Google Shape;243;p5"/>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6"/>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Defining Business Strategy</a:t>
            </a:r>
            <a:endParaRPr/>
          </a:p>
        </p:txBody>
      </p:sp>
      <p:sp>
        <p:nvSpPr>
          <p:cNvPr id="249" name="Google Shape;249;p6"/>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Performance Metrics: Defining key performance indicators (KPIs) to measure the progress and success of the strategy.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Implementation and Execution: Ensuring that the strategy is effectively communicated, understood, and executed throughout the organization.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Monitoring and Adaptation: Continuously monitoring the external environment and internal progress, and adapting the strategy as needed to respond to changing circumstances.</a:t>
            </a:r>
            <a:endParaRPr/>
          </a:p>
          <a:p>
            <a:pPr indent="-209550" lvl="0" marL="342900" rtl="0" algn="l">
              <a:lnSpc>
                <a:spcPct val="100000"/>
              </a:lnSpc>
              <a:spcBef>
                <a:spcPts val="1000"/>
              </a:spcBef>
              <a:spcAft>
                <a:spcPts val="0"/>
              </a:spcAft>
              <a:buClr>
                <a:schemeClr val="dk1"/>
              </a:buClr>
              <a:buSzPts val="2100"/>
              <a:buFont typeface="Arial"/>
              <a:buNone/>
            </a:pPr>
            <a:r>
              <a:t/>
            </a:r>
            <a:endParaRPr b="0"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b="0" i="0" lang="en-US" sz="2100">
                <a:solidFill>
                  <a:srgbClr val="374151"/>
                </a:solidFill>
                <a:latin typeface="Arial"/>
                <a:ea typeface="Arial"/>
                <a:cs typeface="Arial"/>
                <a:sym typeface="Arial"/>
              </a:rPr>
              <a:t>Business strategy can take various forms, such as cost leadership, differentiation, niche focus, innovation, growth, partnership, or diversification, depending on the organization's goals and the industry in which it operates. An effective business strategy is dynamic, flexible, and responsive to the evolving business environment and should align with the organization's overall mission and values.</a:t>
            </a:r>
            <a:endParaRPr/>
          </a:p>
        </p:txBody>
      </p:sp>
      <p:sp>
        <p:nvSpPr>
          <p:cNvPr id="250" name="Google Shape;250;p6"/>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51" name="Google Shape;251;p6"/>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52" name="Google Shape;252;p6"/>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53" name="Google Shape;253;p6"/>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7"/>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Role of Strategy in Business</a:t>
            </a:r>
            <a:endParaRPr/>
          </a:p>
        </p:txBody>
      </p:sp>
      <p:sp>
        <p:nvSpPr>
          <p:cNvPr id="259" name="Google Shape;259;p7"/>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0" i="0" lang="en-US" sz="2100">
                <a:solidFill>
                  <a:srgbClr val="374151"/>
                </a:solidFill>
                <a:latin typeface="Arial"/>
                <a:ea typeface="Arial"/>
                <a:cs typeface="Arial"/>
                <a:sym typeface="Arial"/>
              </a:rPr>
              <a:t>The role of strategy in business is pivotal, as it serves as the foundation for an organization's success and guides its decisions and actions. Here are some key aspects of the role of strategy in business: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Direction and Purpose: Strategy provides a clear sense of direction and purpose for the organization. It answers the fundamental questions of what the business is trying to achieve, why it exists, and where it's headed.</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Alignment: A well-defined strategy ensures that all aspects of the business are aligned with its long-term goals and objectives. This alignment includes everything from daily operations to resource allocation.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Competitive Advantage: Strategy helps a business identify its unique value proposition and how it can gain a competitive advantage in its industry. It defines how the business will differentiate itself from competitors.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Resource Allocation: Strategy determines how resources, including financial, human, and technological resources, are allocated. It ensures that resources are used efficiently and effectively to support the strategic goals.</a:t>
            </a:r>
            <a:endParaRPr/>
          </a:p>
        </p:txBody>
      </p:sp>
      <p:sp>
        <p:nvSpPr>
          <p:cNvPr id="260" name="Google Shape;260;p7"/>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61" name="Google Shape;261;p7"/>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62" name="Google Shape;262;p7"/>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63" name="Google Shape;263;p7"/>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8"/>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Role of Strategy in Business</a:t>
            </a:r>
            <a:endParaRPr/>
          </a:p>
        </p:txBody>
      </p:sp>
      <p:sp>
        <p:nvSpPr>
          <p:cNvPr id="269" name="Google Shape;269;p8"/>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Risk Management: Strategy includes risk assessment and management. It identifies potential risks and challenges the business may face and develops plans to mitigate or respond to them.</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Innovation and Adaptation: A good strategy encourages innovation and adaptability. It recognizes that markets and business environments change, and it provides a framework for adapting to those changes while staying true to the long-term vision.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Performance Measurement: Strategy establishes key performance indicators (KPIs) and metrics to track progress and success. These metrics enable the organization to assess how well it's meeting its objectives.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Decision-Making: Strategy provides a framework for decision-making. When faced with choices or challenges, organizations can refer to their strategy to ensure that decisions align with their overall goals.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Customer Focus: Strategy often centers on understanding and meeting the needs of the target market. It emphasizes customer-centric approaches and the delivery of value to customers.</a:t>
            </a:r>
            <a:endParaRPr/>
          </a:p>
        </p:txBody>
      </p:sp>
      <p:sp>
        <p:nvSpPr>
          <p:cNvPr id="270" name="Google Shape;270;p8"/>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71" name="Google Shape;271;p8"/>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72" name="Google Shape;272;p8"/>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73" name="Google Shape;273;p8"/>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9"/>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Role of Strategy in Business</a:t>
            </a:r>
            <a:endParaRPr/>
          </a:p>
        </p:txBody>
      </p:sp>
      <p:sp>
        <p:nvSpPr>
          <p:cNvPr id="279" name="Google Shape;279;p9"/>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Sustainability: Strategy can address sustainability and ethical considerations. It may include goals and initiatives related to environmental, social, and governance (ESG) factors, which are becoming increasingly important to stakeholders.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Communication: Strategy serves as a communication tool. It helps employees, investors, partners, and other stakeholders understand the company's vision and how it plans to achieve it.</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Long-Term Perspective: Strategy encourages a long-term perspective rather than short-term thinking. It discourages making decisions solely for immediate gains at the expense of long-term sustainability.</a:t>
            </a:r>
            <a:endParaRPr/>
          </a:p>
          <a:p>
            <a:pPr indent="0" lvl="0" marL="0" rtl="0" algn="l">
              <a:lnSpc>
                <a:spcPct val="100000"/>
              </a:lnSpc>
              <a:spcBef>
                <a:spcPts val="1000"/>
              </a:spcBef>
              <a:spcAft>
                <a:spcPts val="0"/>
              </a:spcAft>
              <a:buClr>
                <a:srgbClr val="374151"/>
              </a:buClr>
              <a:buSzPts val="2100"/>
              <a:buNone/>
            </a:pPr>
            <a:r>
              <a:rPr b="0" i="0" lang="en-US" sz="2100">
                <a:solidFill>
                  <a:srgbClr val="374151"/>
                </a:solidFill>
                <a:latin typeface="Arial"/>
                <a:ea typeface="Arial"/>
                <a:cs typeface="Arial"/>
                <a:sym typeface="Arial"/>
              </a:rPr>
              <a:t>In summary, strategy in business is the roadmap that guides the organization toward its desired future state, helps it make informed decisions, and provides a framework for adapting to changes and uncertainties in the business environment. It is a dynamic and ongoing process that requires regular review and adjustment to remain effective in achieving the organization's goals and responding to the ever-changing landscape of the business world.</a:t>
            </a:r>
            <a:endParaRPr/>
          </a:p>
          <a:p>
            <a:pPr indent="-209550" lvl="0" marL="342900" rtl="0" algn="l">
              <a:lnSpc>
                <a:spcPct val="100000"/>
              </a:lnSpc>
              <a:spcBef>
                <a:spcPts val="1000"/>
              </a:spcBef>
              <a:spcAft>
                <a:spcPts val="0"/>
              </a:spcAft>
              <a:buClr>
                <a:schemeClr val="dk1"/>
              </a:buClr>
              <a:buSzPts val="2100"/>
              <a:buFont typeface="Arial"/>
              <a:buNone/>
            </a:pPr>
            <a:r>
              <a:t/>
            </a:r>
            <a:endParaRPr b="0"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b="0"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b="0"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b="0" i="0" sz="2100">
              <a:solidFill>
                <a:srgbClr val="374151"/>
              </a:solidFill>
              <a:latin typeface="Arial"/>
              <a:ea typeface="Arial"/>
              <a:cs typeface="Arial"/>
              <a:sym typeface="Arial"/>
            </a:endParaRPr>
          </a:p>
        </p:txBody>
      </p:sp>
      <p:sp>
        <p:nvSpPr>
          <p:cNvPr id="280" name="Google Shape;280;p9"/>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81" name="Google Shape;281;p9"/>
          <p:cNvSpPr txBox="1"/>
          <p:nvPr>
            <p:ph idx="11" type="ftr"/>
          </p:nvPr>
        </p:nvSpPr>
        <p:spPr>
          <a:xfrm>
            <a:off x="1228725" y="6450327"/>
            <a:ext cx="2002155"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Strategies and Skills in Business</a:t>
            </a:r>
            <a:endParaRPr/>
          </a:p>
        </p:txBody>
      </p:sp>
      <p:sp>
        <p:nvSpPr>
          <p:cNvPr id="282" name="Google Shape;282;p9"/>
          <p:cNvSpPr txBox="1"/>
          <p:nvPr>
            <p:ph idx="10" type="dt"/>
          </p:nvPr>
        </p:nvSpPr>
        <p:spPr>
          <a:xfrm>
            <a:off x="332613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83" name="Google Shape;283;p9"/>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heme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2023-09-21T16:17:37Z</dcterms:created>
  <dc:creator>Samson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